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48" r:id="rId3"/>
    <p:sldId id="383" r:id="rId4"/>
    <p:sldId id="388" r:id="rId5"/>
    <p:sldId id="389" r:id="rId6"/>
    <p:sldId id="356" r:id="rId7"/>
    <p:sldId id="357" r:id="rId8"/>
    <p:sldId id="361" r:id="rId9"/>
    <p:sldId id="363" r:id="rId10"/>
    <p:sldId id="367" r:id="rId11"/>
    <p:sldId id="366" r:id="rId12"/>
    <p:sldId id="393" r:id="rId13"/>
    <p:sldId id="390" r:id="rId14"/>
    <p:sldId id="358" r:id="rId15"/>
    <p:sldId id="382" r:id="rId16"/>
    <p:sldId id="380" r:id="rId17"/>
    <p:sldId id="387" r:id="rId18"/>
    <p:sldId id="391" r:id="rId19"/>
    <p:sldId id="392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EF2"/>
    <a:srgbClr val="000000"/>
    <a:srgbClr val="86D921"/>
    <a:srgbClr val="7D4351"/>
    <a:srgbClr val="FFFFFF"/>
    <a:srgbClr val="292929"/>
    <a:srgbClr val="FCBC4A"/>
    <a:srgbClr val="FE8D48"/>
    <a:srgbClr val="FF8D47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5" autoAdjust="0"/>
    <p:restoredTop sz="94349" autoAdjust="0"/>
  </p:normalViewPr>
  <p:slideViewPr>
    <p:cSldViewPr>
      <p:cViewPr varScale="1">
        <p:scale>
          <a:sx n="115" d="100"/>
          <a:sy n="11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F165B-13DB-4F49-B1CC-0212186BDA4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A8529B-36AE-4D4D-B35B-6EFE421CC1A0}">
      <dgm:prSet phldrT="[Текст]"/>
      <dgm:spPr>
        <a:solidFill>
          <a:schemeClr val="accent6">
            <a:lumMod val="60000"/>
            <a:lumOff val="40000"/>
          </a:schemeClr>
        </a:solidFill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ФГТ </a:t>
          </a:r>
          <a:endParaRPr lang="ru-RU" dirty="0">
            <a:solidFill>
              <a:srgbClr val="000000"/>
            </a:solidFill>
          </a:endParaRPr>
        </a:p>
      </dgm:t>
    </dgm:pt>
    <dgm:pt modelId="{E682B49D-55F4-4BF4-B7F4-D191AC76E430}" type="parTrans" cxnId="{FDD96259-D683-4147-BED1-95F2DB202B23}">
      <dgm:prSet/>
      <dgm:spPr/>
      <dgm:t>
        <a:bodyPr/>
        <a:lstStyle/>
        <a:p>
          <a:endParaRPr lang="ru-RU"/>
        </a:p>
      </dgm:t>
    </dgm:pt>
    <dgm:pt modelId="{3E8620F7-CC36-410A-8979-9A2186981350}" type="sibTrans" cxnId="{FDD96259-D683-4147-BED1-95F2DB202B23}">
      <dgm:prSet/>
      <dgm:spPr/>
      <dgm:t>
        <a:bodyPr/>
        <a:lstStyle/>
        <a:p>
          <a:endParaRPr lang="ru-RU"/>
        </a:p>
      </dgm:t>
    </dgm:pt>
    <dgm:pt modelId="{2F7DA4DC-6503-4703-B314-39E5434272DF}">
      <dgm:prSet phldrT="[Текст]" custT="1"/>
      <dgm:spPr>
        <a:effectLst>
          <a:glow rad="635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Сессия 2 раза в год</a:t>
          </a:r>
          <a:endParaRPr lang="ru-RU" sz="3200" dirty="0"/>
        </a:p>
      </dgm:t>
    </dgm:pt>
    <dgm:pt modelId="{F02B4B84-F7D6-412A-BE12-7E263DC290A4}" type="parTrans" cxnId="{11F1CBC9-4E2C-44BD-8EC0-58926A6CBA1B}">
      <dgm:prSet/>
      <dgm:spPr/>
      <dgm:t>
        <a:bodyPr/>
        <a:lstStyle/>
        <a:p>
          <a:endParaRPr lang="ru-RU"/>
        </a:p>
      </dgm:t>
    </dgm:pt>
    <dgm:pt modelId="{72C975FA-2218-4D30-9C8E-56AC32C5DA57}" type="sibTrans" cxnId="{11F1CBC9-4E2C-44BD-8EC0-58926A6CBA1B}">
      <dgm:prSet/>
      <dgm:spPr/>
      <dgm:t>
        <a:bodyPr/>
        <a:lstStyle/>
        <a:p>
          <a:endParaRPr lang="ru-RU"/>
        </a:p>
      </dgm:t>
    </dgm:pt>
    <dgm:pt modelId="{A77A3725-EF4B-4881-A2D5-8C036A984089}">
      <dgm:prSet phldrT="[Текст]" custT="1"/>
      <dgm:spPr/>
      <dgm:t>
        <a:bodyPr/>
        <a:lstStyle/>
        <a:p>
          <a:pPr marL="0" marR="0" lvl="1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ИА + Заключение организации</a:t>
          </a:r>
          <a:endParaRPr lang="ru-RU" sz="3200" dirty="0"/>
        </a:p>
      </dgm:t>
    </dgm:pt>
    <dgm:pt modelId="{AA411CD3-8949-40E8-86B7-7CC38D9E61DE}" type="parTrans" cxnId="{30E33777-42CD-4BB4-9F98-0110B84699E2}">
      <dgm:prSet/>
      <dgm:spPr/>
      <dgm:t>
        <a:bodyPr/>
        <a:lstStyle/>
        <a:p>
          <a:endParaRPr lang="ru-RU"/>
        </a:p>
      </dgm:t>
    </dgm:pt>
    <dgm:pt modelId="{D8C1AC7F-1FEA-4C33-A07B-1E1986726C88}" type="sibTrans" cxnId="{30E33777-42CD-4BB4-9F98-0110B84699E2}">
      <dgm:prSet/>
      <dgm:spPr/>
      <dgm:t>
        <a:bodyPr/>
        <a:lstStyle/>
        <a:p>
          <a:endParaRPr lang="ru-RU"/>
        </a:p>
      </dgm:t>
    </dgm:pt>
    <dgm:pt modelId="{5F25BB4B-E8DB-4CF8-9F46-E5A6D12DC5BF}">
      <dgm:prSet phldrT="[Текст]" custT="1"/>
      <dgm:spPr/>
      <dgm:t>
        <a:bodyPr/>
        <a:lstStyle/>
        <a:p>
          <a:pPr marL="0" lvl="1" indent="0" algn="ctr">
            <a:buFontTx/>
            <a:buNone/>
            <a:tabLst>
              <a:tab pos="3676650" algn="l"/>
            </a:tabLst>
          </a:pPr>
          <a:r>
            <a: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Свидетельство об окончании аспирантуры</a:t>
          </a:r>
          <a:endParaRPr lang="ru-RU" dirty="0"/>
        </a:p>
      </dgm:t>
    </dgm:pt>
    <dgm:pt modelId="{741DCBF3-521E-4D96-BB1F-6EDFB76D4B7F}" type="parTrans" cxnId="{17AA6D49-21BB-4EEF-AA46-97570E07E814}">
      <dgm:prSet/>
      <dgm:spPr/>
      <dgm:t>
        <a:bodyPr/>
        <a:lstStyle/>
        <a:p>
          <a:endParaRPr lang="ru-RU"/>
        </a:p>
      </dgm:t>
    </dgm:pt>
    <dgm:pt modelId="{C82AC047-6F75-47D6-9059-7FBBE8EBB964}" type="sibTrans" cxnId="{17AA6D49-21BB-4EEF-AA46-97570E07E814}">
      <dgm:prSet/>
      <dgm:spPr/>
      <dgm:t>
        <a:bodyPr/>
        <a:lstStyle/>
        <a:p>
          <a:endParaRPr lang="ru-RU"/>
        </a:p>
      </dgm:t>
    </dgm:pt>
    <dgm:pt modelId="{E6D1F095-8034-4D78-8533-EBC380904C8B}" type="pres">
      <dgm:prSet presAssocID="{25EF165B-13DB-4F49-B1CC-0212186BDA4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14FAC-8BBF-4CAE-A8A5-6564A65A7836}" type="pres">
      <dgm:prSet presAssocID="{42A8529B-36AE-4D4D-B35B-6EFE421CC1A0}" presName="root1" presStyleCnt="0"/>
      <dgm:spPr/>
    </dgm:pt>
    <dgm:pt modelId="{F4E10A2D-CB29-410B-9734-705FE7C42C50}" type="pres">
      <dgm:prSet presAssocID="{42A8529B-36AE-4D4D-B35B-6EFE421CC1A0}" presName="LevelOneTextNode" presStyleLbl="node0" presStyleIdx="0" presStyleCnt="1" custLinFactNeighborX="1061" custLinFactNeighborY="-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937E81-AECC-4A65-849B-D8D5E9C9A298}" type="pres">
      <dgm:prSet presAssocID="{42A8529B-36AE-4D4D-B35B-6EFE421CC1A0}" presName="level2hierChild" presStyleCnt="0"/>
      <dgm:spPr/>
    </dgm:pt>
    <dgm:pt modelId="{E743BEB9-E844-4DB0-A4E6-042D6F02DB97}" type="pres">
      <dgm:prSet presAssocID="{F02B4B84-F7D6-412A-BE12-7E263DC290A4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D45F7E67-B589-41DB-B664-CCAD52232515}" type="pres">
      <dgm:prSet presAssocID="{F02B4B84-F7D6-412A-BE12-7E263DC290A4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1451C8A-85CF-4851-BC5B-45B142D303E9}" type="pres">
      <dgm:prSet presAssocID="{2F7DA4DC-6503-4703-B314-39E5434272DF}" presName="root2" presStyleCnt="0"/>
      <dgm:spPr/>
    </dgm:pt>
    <dgm:pt modelId="{EF6DE220-8C7F-40FB-B8D3-8D68253418B1}" type="pres">
      <dgm:prSet presAssocID="{2F7DA4DC-6503-4703-B314-39E5434272DF}" presName="LevelTwoTextNode" presStyleLbl="node2" presStyleIdx="0" presStyleCnt="3" custScaleX="274578" custScaleY="898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0B66D4-20AD-4255-B35C-D81095E8E8C7}" type="pres">
      <dgm:prSet presAssocID="{2F7DA4DC-6503-4703-B314-39E5434272DF}" presName="level3hierChild" presStyleCnt="0"/>
      <dgm:spPr/>
    </dgm:pt>
    <dgm:pt modelId="{5F845A90-5899-45B5-B165-9462B421C7A0}" type="pres">
      <dgm:prSet presAssocID="{AA411CD3-8949-40E8-86B7-7CC38D9E61DE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E7550F7-1BED-466D-9341-AC3B236C43FB}" type="pres">
      <dgm:prSet presAssocID="{AA411CD3-8949-40E8-86B7-7CC38D9E61D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E092B35D-8762-4BFA-95E7-9F0B2306C994}" type="pres">
      <dgm:prSet presAssocID="{A77A3725-EF4B-4881-A2D5-8C036A984089}" presName="root2" presStyleCnt="0"/>
      <dgm:spPr/>
    </dgm:pt>
    <dgm:pt modelId="{A8D8F422-A513-403E-8848-693361035B47}" type="pres">
      <dgm:prSet presAssocID="{A77A3725-EF4B-4881-A2D5-8C036A984089}" presName="LevelTwoTextNode" presStyleLbl="node2" presStyleIdx="1" presStyleCnt="3" custScaleX="272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765355-3DF6-4F8F-B77D-6DE65A871706}" type="pres">
      <dgm:prSet presAssocID="{A77A3725-EF4B-4881-A2D5-8C036A984089}" presName="level3hierChild" presStyleCnt="0"/>
      <dgm:spPr/>
    </dgm:pt>
    <dgm:pt modelId="{86B2FD6B-455D-4657-953A-C0D8D7757F2C}" type="pres">
      <dgm:prSet presAssocID="{741DCBF3-521E-4D96-BB1F-6EDFB76D4B7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CB7D692-E0CB-498C-8C1B-7695FB8E2821}" type="pres">
      <dgm:prSet presAssocID="{741DCBF3-521E-4D96-BB1F-6EDFB76D4B7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A5E1D16-F0B6-4C3C-B424-810413A65BC4}" type="pres">
      <dgm:prSet presAssocID="{5F25BB4B-E8DB-4CF8-9F46-E5A6D12DC5BF}" presName="root2" presStyleCnt="0"/>
      <dgm:spPr/>
    </dgm:pt>
    <dgm:pt modelId="{80CB2002-B814-4D6B-8D49-30DB610E4DDD}" type="pres">
      <dgm:prSet presAssocID="{5F25BB4B-E8DB-4CF8-9F46-E5A6D12DC5BF}" presName="LevelTwoTextNode" presStyleLbl="node2" presStyleIdx="2" presStyleCnt="3" custScaleX="274578" custScaleY="199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81CCC7-8704-4535-B2D7-A1F0FA39A136}" type="pres">
      <dgm:prSet presAssocID="{5F25BB4B-E8DB-4CF8-9F46-E5A6D12DC5BF}" presName="level3hierChild" presStyleCnt="0"/>
      <dgm:spPr/>
    </dgm:pt>
  </dgm:ptLst>
  <dgm:cxnLst>
    <dgm:cxn modelId="{9BEC9F0E-7C13-4714-A020-539FC20A8D0A}" type="presOf" srcId="{F02B4B84-F7D6-412A-BE12-7E263DC290A4}" destId="{E743BEB9-E844-4DB0-A4E6-042D6F02DB97}" srcOrd="0" destOrd="0" presId="urn:microsoft.com/office/officeart/2008/layout/HorizontalMultiLevelHierarchy"/>
    <dgm:cxn modelId="{17AA6D49-21BB-4EEF-AA46-97570E07E814}" srcId="{42A8529B-36AE-4D4D-B35B-6EFE421CC1A0}" destId="{5F25BB4B-E8DB-4CF8-9F46-E5A6D12DC5BF}" srcOrd="2" destOrd="0" parTransId="{741DCBF3-521E-4D96-BB1F-6EDFB76D4B7F}" sibTransId="{C82AC047-6F75-47D6-9059-7FBBE8EBB964}"/>
    <dgm:cxn modelId="{AC8F36C4-2299-462C-8A2E-3C937F8202A8}" type="presOf" srcId="{F02B4B84-F7D6-412A-BE12-7E263DC290A4}" destId="{D45F7E67-B589-41DB-B664-CCAD52232515}" srcOrd="1" destOrd="0" presId="urn:microsoft.com/office/officeart/2008/layout/HorizontalMultiLevelHierarchy"/>
    <dgm:cxn modelId="{F6A62512-DE04-455D-83CA-317DA142D443}" type="presOf" srcId="{2F7DA4DC-6503-4703-B314-39E5434272DF}" destId="{EF6DE220-8C7F-40FB-B8D3-8D68253418B1}" srcOrd="0" destOrd="0" presId="urn:microsoft.com/office/officeart/2008/layout/HorizontalMultiLevelHierarchy"/>
    <dgm:cxn modelId="{30E33777-42CD-4BB4-9F98-0110B84699E2}" srcId="{42A8529B-36AE-4D4D-B35B-6EFE421CC1A0}" destId="{A77A3725-EF4B-4881-A2D5-8C036A984089}" srcOrd="1" destOrd="0" parTransId="{AA411CD3-8949-40E8-86B7-7CC38D9E61DE}" sibTransId="{D8C1AC7F-1FEA-4C33-A07B-1E1986726C88}"/>
    <dgm:cxn modelId="{06EA30D9-BF10-46FA-8D76-3A530793458B}" type="presOf" srcId="{741DCBF3-521E-4D96-BB1F-6EDFB76D4B7F}" destId="{2CB7D692-E0CB-498C-8C1B-7695FB8E2821}" srcOrd="1" destOrd="0" presId="urn:microsoft.com/office/officeart/2008/layout/HorizontalMultiLevelHierarchy"/>
    <dgm:cxn modelId="{11F1CBC9-4E2C-44BD-8EC0-58926A6CBA1B}" srcId="{42A8529B-36AE-4D4D-B35B-6EFE421CC1A0}" destId="{2F7DA4DC-6503-4703-B314-39E5434272DF}" srcOrd="0" destOrd="0" parTransId="{F02B4B84-F7D6-412A-BE12-7E263DC290A4}" sibTransId="{72C975FA-2218-4D30-9C8E-56AC32C5DA57}"/>
    <dgm:cxn modelId="{C23A53D9-0AC1-4C67-94E1-42A595A2750E}" type="presOf" srcId="{5F25BB4B-E8DB-4CF8-9F46-E5A6D12DC5BF}" destId="{80CB2002-B814-4D6B-8D49-30DB610E4DDD}" srcOrd="0" destOrd="0" presId="urn:microsoft.com/office/officeart/2008/layout/HorizontalMultiLevelHierarchy"/>
    <dgm:cxn modelId="{0D5F5180-B363-4869-9D6F-EDB3E8082122}" type="presOf" srcId="{25EF165B-13DB-4F49-B1CC-0212186BDA46}" destId="{E6D1F095-8034-4D78-8533-EBC380904C8B}" srcOrd="0" destOrd="0" presId="urn:microsoft.com/office/officeart/2008/layout/HorizontalMultiLevelHierarchy"/>
    <dgm:cxn modelId="{FDD96259-D683-4147-BED1-95F2DB202B23}" srcId="{25EF165B-13DB-4F49-B1CC-0212186BDA46}" destId="{42A8529B-36AE-4D4D-B35B-6EFE421CC1A0}" srcOrd="0" destOrd="0" parTransId="{E682B49D-55F4-4BF4-B7F4-D191AC76E430}" sibTransId="{3E8620F7-CC36-410A-8979-9A2186981350}"/>
    <dgm:cxn modelId="{BE63760F-55E4-414F-9CF0-95A636805DE6}" type="presOf" srcId="{741DCBF3-521E-4D96-BB1F-6EDFB76D4B7F}" destId="{86B2FD6B-455D-4657-953A-C0D8D7757F2C}" srcOrd="0" destOrd="0" presId="urn:microsoft.com/office/officeart/2008/layout/HorizontalMultiLevelHierarchy"/>
    <dgm:cxn modelId="{B377E97B-54EA-41D0-9363-7C8B0B810C2B}" type="presOf" srcId="{A77A3725-EF4B-4881-A2D5-8C036A984089}" destId="{A8D8F422-A513-403E-8848-693361035B47}" srcOrd="0" destOrd="0" presId="urn:microsoft.com/office/officeart/2008/layout/HorizontalMultiLevelHierarchy"/>
    <dgm:cxn modelId="{6B795DD0-5E49-4D34-B554-71A62EB31644}" type="presOf" srcId="{42A8529B-36AE-4D4D-B35B-6EFE421CC1A0}" destId="{F4E10A2D-CB29-410B-9734-705FE7C42C50}" srcOrd="0" destOrd="0" presId="urn:microsoft.com/office/officeart/2008/layout/HorizontalMultiLevelHierarchy"/>
    <dgm:cxn modelId="{1EBB7A4B-EF34-4CFE-B2CB-E9939C8E51EA}" type="presOf" srcId="{AA411CD3-8949-40E8-86B7-7CC38D9E61DE}" destId="{5F845A90-5899-45B5-B165-9462B421C7A0}" srcOrd="0" destOrd="0" presId="urn:microsoft.com/office/officeart/2008/layout/HorizontalMultiLevelHierarchy"/>
    <dgm:cxn modelId="{BCA776D1-FC70-41A3-9580-05E2D9DE3FCB}" type="presOf" srcId="{AA411CD3-8949-40E8-86B7-7CC38D9E61DE}" destId="{0E7550F7-1BED-466D-9341-AC3B236C43FB}" srcOrd="1" destOrd="0" presId="urn:microsoft.com/office/officeart/2008/layout/HorizontalMultiLevelHierarchy"/>
    <dgm:cxn modelId="{26CCAED4-3E0C-4788-BA29-8BF930421BDD}" type="presParOf" srcId="{E6D1F095-8034-4D78-8533-EBC380904C8B}" destId="{F4014FAC-8BBF-4CAE-A8A5-6564A65A7836}" srcOrd="0" destOrd="0" presId="urn:microsoft.com/office/officeart/2008/layout/HorizontalMultiLevelHierarchy"/>
    <dgm:cxn modelId="{9930F57B-C05F-4EF9-AA75-B871C8605F0F}" type="presParOf" srcId="{F4014FAC-8BBF-4CAE-A8A5-6564A65A7836}" destId="{F4E10A2D-CB29-410B-9734-705FE7C42C50}" srcOrd="0" destOrd="0" presId="urn:microsoft.com/office/officeart/2008/layout/HorizontalMultiLevelHierarchy"/>
    <dgm:cxn modelId="{6B561F41-927E-4510-B03D-0E2B630C76B2}" type="presParOf" srcId="{F4014FAC-8BBF-4CAE-A8A5-6564A65A7836}" destId="{11937E81-AECC-4A65-849B-D8D5E9C9A298}" srcOrd="1" destOrd="0" presId="urn:microsoft.com/office/officeart/2008/layout/HorizontalMultiLevelHierarchy"/>
    <dgm:cxn modelId="{9E528173-EFD7-4BFD-82BA-68EE107EFEA1}" type="presParOf" srcId="{11937E81-AECC-4A65-849B-D8D5E9C9A298}" destId="{E743BEB9-E844-4DB0-A4E6-042D6F02DB97}" srcOrd="0" destOrd="0" presId="urn:microsoft.com/office/officeart/2008/layout/HorizontalMultiLevelHierarchy"/>
    <dgm:cxn modelId="{52E4CCBD-AA69-4CA5-8C20-C724D78DA44F}" type="presParOf" srcId="{E743BEB9-E844-4DB0-A4E6-042D6F02DB97}" destId="{D45F7E67-B589-41DB-B664-CCAD52232515}" srcOrd="0" destOrd="0" presId="urn:microsoft.com/office/officeart/2008/layout/HorizontalMultiLevelHierarchy"/>
    <dgm:cxn modelId="{09F64B7C-A745-4304-9006-42D094A03FC0}" type="presParOf" srcId="{11937E81-AECC-4A65-849B-D8D5E9C9A298}" destId="{21451C8A-85CF-4851-BC5B-45B142D303E9}" srcOrd="1" destOrd="0" presId="urn:microsoft.com/office/officeart/2008/layout/HorizontalMultiLevelHierarchy"/>
    <dgm:cxn modelId="{086EF60E-D5B7-4EC0-B80A-B2658CC0D6EC}" type="presParOf" srcId="{21451C8A-85CF-4851-BC5B-45B142D303E9}" destId="{EF6DE220-8C7F-40FB-B8D3-8D68253418B1}" srcOrd="0" destOrd="0" presId="urn:microsoft.com/office/officeart/2008/layout/HorizontalMultiLevelHierarchy"/>
    <dgm:cxn modelId="{6FB5BB5B-B477-460B-B659-A30F6257C7E8}" type="presParOf" srcId="{21451C8A-85CF-4851-BC5B-45B142D303E9}" destId="{A20B66D4-20AD-4255-B35C-D81095E8E8C7}" srcOrd="1" destOrd="0" presId="urn:microsoft.com/office/officeart/2008/layout/HorizontalMultiLevelHierarchy"/>
    <dgm:cxn modelId="{2A09DED0-76A2-429F-9097-85B7FC10A0A9}" type="presParOf" srcId="{11937E81-AECC-4A65-849B-D8D5E9C9A298}" destId="{5F845A90-5899-45B5-B165-9462B421C7A0}" srcOrd="2" destOrd="0" presId="urn:microsoft.com/office/officeart/2008/layout/HorizontalMultiLevelHierarchy"/>
    <dgm:cxn modelId="{6BCA1D18-0BCA-483D-97B3-0A6E1B5E8BF0}" type="presParOf" srcId="{5F845A90-5899-45B5-B165-9462B421C7A0}" destId="{0E7550F7-1BED-466D-9341-AC3B236C43FB}" srcOrd="0" destOrd="0" presId="urn:microsoft.com/office/officeart/2008/layout/HorizontalMultiLevelHierarchy"/>
    <dgm:cxn modelId="{ED32661A-985E-4B1C-8FAD-0EBE1D8AB8F1}" type="presParOf" srcId="{11937E81-AECC-4A65-849B-D8D5E9C9A298}" destId="{E092B35D-8762-4BFA-95E7-9F0B2306C994}" srcOrd="3" destOrd="0" presId="urn:microsoft.com/office/officeart/2008/layout/HorizontalMultiLevelHierarchy"/>
    <dgm:cxn modelId="{296B6129-3C63-4273-BA4A-85BAF5D19283}" type="presParOf" srcId="{E092B35D-8762-4BFA-95E7-9F0B2306C994}" destId="{A8D8F422-A513-403E-8848-693361035B47}" srcOrd="0" destOrd="0" presId="urn:microsoft.com/office/officeart/2008/layout/HorizontalMultiLevelHierarchy"/>
    <dgm:cxn modelId="{FFB31B32-6EE7-4A09-A9A5-251DF181302E}" type="presParOf" srcId="{E092B35D-8762-4BFA-95E7-9F0B2306C994}" destId="{09765355-3DF6-4F8F-B77D-6DE65A871706}" srcOrd="1" destOrd="0" presId="urn:microsoft.com/office/officeart/2008/layout/HorizontalMultiLevelHierarchy"/>
    <dgm:cxn modelId="{1BDDD0B9-CB4A-48AD-A9E8-49374BE55D8D}" type="presParOf" srcId="{11937E81-AECC-4A65-849B-D8D5E9C9A298}" destId="{86B2FD6B-455D-4657-953A-C0D8D7757F2C}" srcOrd="4" destOrd="0" presId="urn:microsoft.com/office/officeart/2008/layout/HorizontalMultiLevelHierarchy"/>
    <dgm:cxn modelId="{6FA17F6E-4D0E-4531-ADD5-4FC3326D1F28}" type="presParOf" srcId="{86B2FD6B-455D-4657-953A-C0D8D7757F2C}" destId="{2CB7D692-E0CB-498C-8C1B-7695FB8E2821}" srcOrd="0" destOrd="0" presId="urn:microsoft.com/office/officeart/2008/layout/HorizontalMultiLevelHierarchy"/>
    <dgm:cxn modelId="{6B00439A-5F80-46D5-8845-6418679740E8}" type="presParOf" srcId="{11937E81-AECC-4A65-849B-D8D5E9C9A298}" destId="{FA5E1D16-F0B6-4C3C-B424-810413A65BC4}" srcOrd="5" destOrd="0" presId="urn:microsoft.com/office/officeart/2008/layout/HorizontalMultiLevelHierarchy"/>
    <dgm:cxn modelId="{C24B7B76-7D61-49CD-8990-5E907436C8BE}" type="presParOf" srcId="{FA5E1D16-F0B6-4C3C-B424-810413A65BC4}" destId="{80CB2002-B814-4D6B-8D49-30DB610E4DDD}" srcOrd="0" destOrd="0" presId="urn:microsoft.com/office/officeart/2008/layout/HorizontalMultiLevelHierarchy"/>
    <dgm:cxn modelId="{ADCB7A5A-C132-4EE4-95AA-E351AADCBF6F}" type="presParOf" srcId="{FA5E1D16-F0B6-4C3C-B424-810413A65BC4}" destId="{3881CCC7-8704-4535-B2D7-A1F0FA39A13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2FD6B-455D-4657-953A-C0D8D7757F2C}">
      <dsp:nvSpPr>
        <dsp:cNvPr id="0" name=""/>
        <dsp:cNvSpPr/>
      </dsp:nvSpPr>
      <dsp:spPr>
        <a:xfrm>
          <a:off x="721666" y="1868556"/>
          <a:ext cx="456915" cy="852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8457" y="0"/>
              </a:lnTo>
              <a:lnTo>
                <a:pt x="228457" y="852795"/>
              </a:lnTo>
              <a:lnTo>
                <a:pt x="456915" y="8527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25936" y="2270766"/>
        <a:ext cx="48374" cy="48374"/>
      </dsp:txXfrm>
    </dsp:sp>
    <dsp:sp modelId="{5F845A90-5899-45B5-B165-9462B421C7A0}">
      <dsp:nvSpPr>
        <dsp:cNvPr id="0" name=""/>
        <dsp:cNvSpPr/>
      </dsp:nvSpPr>
      <dsp:spPr>
        <a:xfrm>
          <a:off x="721666" y="1485250"/>
          <a:ext cx="456915" cy="383305"/>
        </a:xfrm>
        <a:custGeom>
          <a:avLst/>
          <a:gdLst/>
          <a:ahLst/>
          <a:cxnLst/>
          <a:rect l="0" t="0" r="0" b="0"/>
          <a:pathLst>
            <a:path>
              <a:moveTo>
                <a:pt x="0" y="383305"/>
              </a:moveTo>
              <a:lnTo>
                <a:pt x="228457" y="383305"/>
              </a:lnTo>
              <a:lnTo>
                <a:pt x="228457" y="0"/>
              </a:lnTo>
              <a:lnTo>
                <a:pt x="4569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35214" y="1661993"/>
        <a:ext cx="29820" cy="29820"/>
      </dsp:txXfrm>
    </dsp:sp>
    <dsp:sp modelId="{E743BEB9-E844-4DB0-A4E6-042D6F02DB97}">
      <dsp:nvSpPr>
        <dsp:cNvPr id="0" name=""/>
        <dsp:cNvSpPr/>
      </dsp:nvSpPr>
      <dsp:spPr>
        <a:xfrm>
          <a:off x="721666" y="636106"/>
          <a:ext cx="456915" cy="1232449"/>
        </a:xfrm>
        <a:custGeom>
          <a:avLst/>
          <a:gdLst/>
          <a:ahLst/>
          <a:cxnLst/>
          <a:rect l="0" t="0" r="0" b="0"/>
          <a:pathLst>
            <a:path>
              <a:moveTo>
                <a:pt x="0" y="1232449"/>
              </a:moveTo>
              <a:lnTo>
                <a:pt x="228457" y="1232449"/>
              </a:lnTo>
              <a:lnTo>
                <a:pt x="228457" y="0"/>
              </a:lnTo>
              <a:lnTo>
                <a:pt x="4569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17263" y="1219470"/>
        <a:ext cx="65721" cy="65721"/>
      </dsp:txXfrm>
    </dsp:sp>
    <dsp:sp modelId="{F4E10A2D-CB29-410B-9734-705FE7C42C50}">
      <dsp:nvSpPr>
        <dsp:cNvPr id="0" name=""/>
        <dsp:cNvSpPr/>
      </dsp:nvSpPr>
      <dsp:spPr>
        <a:xfrm rot="16200000">
          <a:off x="-1495391" y="1514572"/>
          <a:ext cx="3726147" cy="70796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>
              <a:solidFill>
                <a:srgbClr val="000000"/>
              </a:solidFill>
            </a:rPr>
            <a:t>ФГТ </a:t>
          </a:r>
          <a:endParaRPr lang="ru-RU" sz="4900" kern="1200" dirty="0">
            <a:solidFill>
              <a:srgbClr val="000000"/>
            </a:solidFill>
          </a:endParaRPr>
        </a:p>
      </dsp:txBody>
      <dsp:txXfrm>
        <a:off x="-1495391" y="1514572"/>
        <a:ext cx="3726147" cy="707967"/>
      </dsp:txXfrm>
    </dsp:sp>
    <dsp:sp modelId="{EF6DE220-8C7F-40FB-B8D3-8D68253418B1}">
      <dsp:nvSpPr>
        <dsp:cNvPr id="0" name=""/>
        <dsp:cNvSpPr/>
      </dsp:nvSpPr>
      <dsp:spPr>
        <a:xfrm>
          <a:off x="1178581" y="317938"/>
          <a:ext cx="6376071" cy="636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Сессия 2 раза в год</a:t>
          </a:r>
          <a:endParaRPr lang="ru-RU" sz="3200" kern="1200" dirty="0"/>
        </a:p>
      </dsp:txBody>
      <dsp:txXfrm>
        <a:off x="1178581" y="317938"/>
        <a:ext cx="6376071" cy="636335"/>
      </dsp:txXfrm>
    </dsp:sp>
    <dsp:sp modelId="{A8D8F422-A513-403E-8848-693361035B47}">
      <dsp:nvSpPr>
        <dsp:cNvPr id="0" name=""/>
        <dsp:cNvSpPr/>
      </dsp:nvSpPr>
      <dsp:spPr>
        <a:xfrm>
          <a:off x="1178581" y="1131266"/>
          <a:ext cx="6332508" cy="707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1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ИА + Заключение организации</a:t>
          </a:r>
          <a:endParaRPr lang="ru-RU" sz="3200" kern="1200" dirty="0"/>
        </a:p>
      </dsp:txBody>
      <dsp:txXfrm>
        <a:off x="1178581" y="1131266"/>
        <a:ext cx="6332508" cy="707967"/>
      </dsp:txXfrm>
    </dsp:sp>
    <dsp:sp modelId="{80CB2002-B814-4D6B-8D49-30DB610E4DDD}">
      <dsp:nvSpPr>
        <dsp:cNvPr id="0" name=""/>
        <dsp:cNvSpPr/>
      </dsp:nvSpPr>
      <dsp:spPr>
        <a:xfrm>
          <a:off x="1178581" y="2016226"/>
          <a:ext cx="6376071" cy="14102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1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  <a:tabLst>
              <a:tab pos="3676650" algn="l"/>
            </a:tabLst>
          </a:pPr>
          <a:r>
            <a:rPr lang="ru-RU" sz="32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Свидетельство об окончании аспирантуры</a:t>
          </a:r>
          <a:endParaRPr lang="ru-RU" kern="1200" dirty="0"/>
        </a:p>
      </dsp:txBody>
      <dsp:txXfrm>
        <a:off x="1178581" y="2016226"/>
        <a:ext cx="6376071" cy="141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4D0C3-5837-4526-BB47-4A35DC298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46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390899-447A-4627-8CED-F63E28BA2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82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0899-447A-4627-8CED-F63E28BA2F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3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90899-447A-4627-8CED-F63E28BA2F7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4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7172325" y="1028700"/>
            <a:ext cx="1971675" cy="5829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>
            <a:off x="0" y="0"/>
            <a:ext cx="7142163" cy="573405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5676900"/>
            <a:ext cx="7142163" cy="1182688"/>
          </a:xfrm>
          <a:prstGeom prst="rect">
            <a:avLst/>
          </a:prstGeom>
          <a:solidFill>
            <a:srgbClr val="D3D3D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7172325" y="0"/>
            <a:ext cx="1971675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91" name="Picture 19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4676775" y="1323975"/>
            <a:ext cx="2465388" cy="3387725"/>
          </a:xfrm>
          <a:prstGeom prst="rect">
            <a:avLst/>
          </a:prstGeom>
          <a:noFill/>
        </p:spPr>
      </p:pic>
      <p:sp>
        <p:nvSpPr>
          <p:cNvPr id="3092" name="Rectangle 20"/>
          <p:cNvSpPr>
            <a:spLocks noChangeArrowheads="1"/>
          </p:cNvSpPr>
          <p:nvPr/>
        </p:nvSpPr>
        <p:spPr bwMode="gray">
          <a:xfrm>
            <a:off x="1571625" y="4721225"/>
            <a:ext cx="7572375" cy="160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4800600"/>
            <a:ext cx="7096125" cy="990600"/>
          </a:xfrm>
        </p:spPr>
        <p:txBody>
          <a:bodyPr/>
          <a:lstStyle>
            <a:lvl1pPr algn="l">
              <a:defRPr sz="49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5943600"/>
            <a:ext cx="4038600" cy="457200"/>
          </a:xfrm>
        </p:spPr>
        <p:txBody>
          <a:bodyPr/>
          <a:lstStyle>
            <a:lvl1pPr marL="0" indent="0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50DEDF79-9536-4275-9B6E-186E68FB34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gray">
          <a:xfrm>
            <a:off x="7239000" y="304800"/>
            <a:ext cx="18383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72C0C-D046-4F07-A80A-3EDCCE251E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7963"/>
            <a:ext cx="2057400" cy="5765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7963"/>
            <a:ext cx="6019800" cy="5765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FD046-D2BB-4200-911B-E690DBBAC5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A4B4D6-A300-428E-845C-211E7B365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963"/>
            <a:ext cx="8229600" cy="792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A079DE-9164-4E4D-9B60-ACD07034A3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49215-8DCA-40C3-8DEE-E6A2CD5B8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8927A-F1F6-4A11-9CDB-265E9C8CE9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80658-F646-4F12-8A9A-14DEFFE88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CF1F0-F336-4D57-ADA5-204D40DF9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9F91C-769E-48DC-A26D-73BB257088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2E81A-C74E-4003-A1F5-C6F090CD1C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FB7E-4605-4E31-B2D4-E3F1EB8B5B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34C7C-D25A-4D4B-8A30-AE42223D7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8893175" y="1035050"/>
            <a:ext cx="250825" cy="1776413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gray">
          <a:xfrm>
            <a:off x="8893175" y="2855913"/>
            <a:ext cx="250825" cy="4002087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0" y="0"/>
            <a:ext cx="9144000" cy="990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0" y="115888"/>
            <a:ext cx="8893175" cy="874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096E6B-4AE5-486C-8DE1-0167C9705B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bav@tpu.ru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pki-print.ru/files/catalog/imgs/276.jp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fp.nspu.net/uploads/pics/doctor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4800600"/>
            <a:ext cx="7529661" cy="1485920"/>
          </a:xfrm>
        </p:spPr>
        <p:txBody>
          <a:bodyPr/>
          <a:lstStyle/>
          <a:p>
            <a:pPr algn="ctr"/>
            <a:r>
              <a:rPr lang="ru-RU" sz="3600" dirty="0" smtClean="0"/>
              <a:t>Адаптационный модуль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2800" b="0" dirty="0" smtClean="0"/>
              <a:t>(Введение в аспирантуру)</a:t>
            </a:r>
            <a:endParaRPr lang="en-US" sz="2800" b="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65" name="Picture 17" descr="C:\Документы\ШМУ\Блок Диссертация\Картинки\16-01-69469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0"/>
            <a:ext cx="2000232" cy="1428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215-8DCA-40C3-8DEE-E6A2CD5B84E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9512" y="19888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Порядок обучения в аспирантуре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792162"/>
          </a:xfrm>
        </p:spPr>
        <p:txBody>
          <a:bodyPr/>
          <a:lstStyle/>
          <a:p>
            <a:r>
              <a:rPr lang="ru-RU" sz="2800" dirty="0" smtClean="0"/>
              <a:t>Индивидуальная образовательная траектория - 240</a:t>
            </a:r>
            <a:r>
              <a:rPr lang="en-US" sz="2800" dirty="0" smtClean="0"/>
              <a:t> </a:t>
            </a:r>
            <a:r>
              <a:rPr lang="en-US" sz="2800" i="1" dirty="0" smtClean="0"/>
              <a:t>ECTS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459091"/>
              </p:ext>
            </p:extLst>
          </p:nvPr>
        </p:nvGraphicFramePr>
        <p:xfrm>
          <a:off x="225860" y="1196752"/>
          <a:ext cx="8568951" cy="545744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08243">
                  <a:extLst>
                    <a:ext uri="{9D8B030D-6E8A-4147-A177-3AD203B41FA5}">
                      <a16:colId xmlns:a16="http://schemas.microsoft.com/office/drawing/2014/main" xmlns="" val="2486599973"/>
                    </a:ext>
                  </a:extLst>
                </a:gridCol>
                <a:gridCol w="6664565">
                  <a:extLst>
                    <a:ext uri="{9D8B030D-6E8A-4147-A177-3AD203B41FA5}">
                      <a16:colId xmlns:a16="http://schemas.microsoft.com/office/drawing/2014/main" xmlns="" val="3300503286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xmlns="" val="4173443545"/>
                    </a:ext>
                  </a:extLst>
                </a:gridCol>
              </a:tblGrid>
              <a:tr h="61868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компонентов программы аспирантуры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их составляющих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Трудоемкость 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в </a:t>
                      </a:r>
                      <a:r>
                        <a:rPr lang="ru-RU" sz="1100" dirty="0">
                          <a:effectLst/>
                        </a:rPr>
                        <a:t>зачетных единицах</a:t>
                      </a:r>
                      <a:r>
                        <a:rPr lang="ru-RU" sz="1100" baseline="30000" dirty="0">
                          <a:effectLst/>
                        </a:rPr>
                        <a:t>*</a:t>
                      </a: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3263706935"/>
                  </a:ext>
                </a:extLst>
              </a:tr>
              <a:tr h="173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Научный </a:t>
                      </a:r>
                      <a:r>
                        <a:rPr lang="ru-RU" sz="1600" b="1" dirty="0" smtClean="0">
                          <a:effectLst/>
                        </a:rPr>
                        <a:t>компонент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1015917154"/>
                  </a:ext>
                </a:extLst>
              </a:tr>
              <a:tr h="446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1.1.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Научная деятельность, направленная на подготовку диссертации к защите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216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 anchor="ctr"/>
                </a:tc>
                <a:extLst>
                  <a:ext uri="{0D108BD9-81ED-4DB2-BD59-A6C34878D82A}">
                    <a16:rowId xmlns:a16="http://schemas.microsoft.com/office/drawing/2014/main" xmlns="" val="23892500"/>
                  </a:ext>
                </a:extLst>
              </a:tr>
              <a:tr h="10159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1.2.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Подготовка </a:t>
                      </a:r>
                      <a:r>
                        <a:rPr lang="ru-RU" sz="1600" dirty="0" smtClean="0">
                          <a:effectLst/>
                        </a:rPr>
                        <a:t>публикаций, </a:t>
                      </a:r>
                      <a:r>
                        <a:rPr lang="ru-RU" sz="1600" dirty="0">
                          <a:effectLst/>
                        </a:rPr>
                        <a:t>заявок на патенты на изобретения, полезные модели, промышленные </a:t>
                      </a:r>
                      <a:r>
                        <a:rPr lang="ru-RU" sz="1600" dirty="0" smtClean="0">
                          <a:effectLst/>
                        </a:rPr>
                        <a:t>образцы,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свидетельства </a:t>
                      </a:r>
                      <a:r>
                        <a:rPr lang="ru-RU" sz="1600" dirty="0">
                          <a:effectLst/>
                        </a:rPr>
                        <a:t>о государственной регистрации программ для </a:t>
                      </a:r>
                      <a:r>
                        <a:rPr lang="ru-RU" sz="1600" dirty="0" smtClean="0">
                          <a:effectLst/>
                        </a:rPr>
                        <a:t>ЭВМ, </a:t>
                      </a:r>
                      <a:r>
                        <a:rPr lang="ru-RU" sz="1600" dirty="0">
                          <a:effectLst/>
                        </a:rPr>
                        <a:t>баз данных, топологий интегральных микросхем.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9457760"/>
                  </a:ext>
                </a:extLst>
              </a:tr>
              <a:tr h="1075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Образовательный </a:t>
                      </a:r>
                      <a:r>
                        <a:rPr lang="ru-RU" sz="1600" b="1" dirty="0" smtClean="0">
                          <a:effectLst/>
                        </a:rPr>
                        <a:t>компонент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3694739690"/>
                  </a:ext>
                </a:extLst>
              </a:tr>
              <a:tr h="446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2.1.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Дисциплины (модули), направленные на подготовку к сдаче кандидатских экзаменов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2948482876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2.2.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Практика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2183766409"/>
                  </a:ext>
                </a:extLst>
              </a:tr>
              <a:tr h="810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2.3.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Факультативные дисциплины (модули), в </a:t>
                      </a:r>
                      <a:r>
                        <a:rPr lang="ru-RU" sz="1600" dirty="0" err="1" smtClean="0">
                          <a:effectLst/>
                        </a:rPr>
                        <a:t>т.ч</a:t>
                      </a:r>
                      <a:r>
                        <a:rPr lang="ru-RU" sz="1600" dirty="0" smtClean="0">
                          <a:effectLst/>
                        </a:rPr>
                        <a:t>. </a:t>
                      </a:r>
                      <a:r>
                        <a:rPr lang="ru-RU" sz="1600" dirty="0">
                          <a:effectLst/>
                        </a:rPr>
                        <a:t>дисциплины (модуль) из общего модуля онлайн-курсов аспирантуры Большого университета Томска, дисциплины в рамках академической </a:t>
                      </a:r>
                      <a:r>
                        <a:rPr lang="ru-RU" sz="1600" dirty="0" smtClean="0">
                          <a:effectLst/>
                        </a:rPr>
                        <a:t>мобильности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 более 10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 anchor="ctr"/>
                </a:tc>
                <a:extLst>
                  <a:ext uri="{0D108BD9-81ED-4DB2-BD59-A6C34878D82A}">
                    <a16:rowId xmlns:a16="http://schemas.microsoft.com/office/drawing/2014/main" xmlns="" val="1026530707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Итоговая аттестация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3702090762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Общий объем подготовки </a:t>
                      </a:r>
                      <a:r>
                        <a:rPr lang="ru-RU" sz="1600" b="1" dirty="0" smtClean="0">
                          <a:effectLst/>
                        </a:rPr>
                        <a:t>аспиранта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240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144586945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792162"/>
          </a:xfrm>
        </p:spPr>
        <p:txBody>
          <a:bodyPr/>
          <a:lstStyle/>
          <a:p>
            <a:r>
              <a:rPr lang="ru-RU" sz="2800" dirty="0" smtClean="0"/>
              <a:t>Индивидуальная образовательная траектория - 240</a:t>
            </a:r>
            <a:r>
              <a:rPr lang="en-US" sz="2800" dirty="0" smtClean="0"/>
              <a:t> </a:t>
            </a:r>
            <a:r>
              <a:rPr lang="en-US" sz="2800" i="1" dirty="0" smtClean="0"/>
              <a:t>ECTS</a:t>
            </a:r>
            <a:r>
              <a:rPr lang="ru-RU" sz="2800" dirty="0" smtClean="0"/>
              <a:t> </a:t>
            </a:r>
            <a:endParaRPr lang="en-US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78309"/>
              </p:ext>
            </p:extLst>
          </p:nvPr>
        </p:nvGraphicFramePr>
        <p:xfrm>
          <a:off x="165359" y="1268760"/>
          <a:ext cx="8689954" cy="546048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1785">
                  <a:extLst>
                    <a:ext uri="{9D8B030D-6E8A-4147-A177-3AD203B41FA5}">
                      <a16:colId xmlns:a16="http://schemas.microsoft.com/office/drawing/2014/main" xmlns="" val="2486599973"/>
                    </a:ext>
                  </a:extLst>
                </a:gridCol>
                <a:gridCol w="5453199">
                  <a:extLst>
                    <a:ext uri="{9D8B030D-6E8A-4147-A177-3AD203B41FA5}">
                      <a16:colId xmlns:a16="http://schemas.microsoft.com/office/drawing/2014/main" xmlns="" val="3300503286"/>
                    </a:ext>
                  </a:extLst>
                </a:gridCol>
                <a:gridCol w="1466646">
                  <a:extLst>
                    <a:ext uri="{9D8B030D-6E8A-4147-A177-3AD203B41FA5}">
                      <a16:colId xmlns:a16="http://schemas.microsoft.com/office/drawing/2014/main" xmlns="" val="4173443545"/>
                    </a:ext>
                  </a:extLst>
                </a:gridCol>
                <a:gridCol w="1428324">
                  <a:extLst>
                    <a:ext uri="{9D8B030D-6E8A-4147-A177-3AD203B41FA5}">
                      <a16:colId xmlns:a16="http://schemas.microsoft.com/office/drawing/2014/main" xmlns="" val="44259426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компонентов программы аспирантуры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 их составляющих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Формы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контроля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Семестры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 anchor="ctr"/>
                </a:tc>
                <a:extLst>
                  <a:ext uri="{0D108BD9-81ED-4DB2-BD59-A6C34878D82A}">
                    <a16:rowId xmlns:a16="http://schemas.microsoft.com/office/drawing/2014/main" xmlns="" val="3263706935"/>
                  </a:ext>
                </a:extLst>
              </a:tr>
              <a:tr h="216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Научный </a:t>
                      </a:r>
                      <a:r>
                        <a:rPr lang="ru-RU" sz="1600" b="1" dirty="0" smtClean="0">
                          <a:effectLst/>
                        </a:rPr>
                        <a:t>компонент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1015917154"/>
                  </a:ext>
                </a:extLst>
              </a:tr>
              <a:tr h="4463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1.1.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Научная деятельность, направленная на подготовку диссертации к защите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Диф</a:t>
                      </a:r>
                      <a:r>
                        <a:rPr lang="ru-RU" sz="1400" dirty="0" smtClean="0">
                          <a:effectLst/>
                        </a:rPr>
                        <a:t>. зачет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В каждом семестре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 anchor="ctr"/>
                </a:tc>
                <a:extLst>
                  <a:ext uri="{0D108BD9-81ED-4DB2-BD59-A6C34878D82A}">
                    <a16:rowId xmlns:a16="http://schemas.microsoft.com/office/drawing/2014/main" xmlns="" val="23892500"/>
                  </a:ext>
                </a:extLst>
              </a:tr>
              <a:tr h="873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1.2.</a:t>
                      </a: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Подготовка </a:t>
                      </a:r>
                      <a:r>
                        <a:rPr lang="ru-RU" sz="1500" dirty="0" smtClean="0">
                          <a:effectLst/>
                        </a:rPr>
                        <a:t>публикаций, </a:t>
                      </a:r>
                      <a:r>
                        <a:rPr lang="ru-RU" sz="1500" dirty="0">
                          <a:effectLst/>
                        </a:rPr>
                        <a:t>заявок на патенты на изобретения, полезные модели, промышленные </a:t>
                      </a:r>
                      <a:r>
                        <a:rPr lang="ru-RU" sz="1500" dirty="0" smtClean="0">
                          <a:effectLst/>
                        </a:rPr>
                        <a:t>образцы,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smtClean="0">
                          <a:effectLst/>
                        </a:rPr>
                        <a:t>свидетельства </a:t>
                      </a:r>
                      <a:r>
                        <a:rPr lang="ru-RU" sz="1500" dirty="0">
                          <a:effectLst/>
                        </a:rPr>
                        <a:t>о государственной регистрации программ для </a:t>
                      </a:r>
                      <a:r>
                        <a:rPr lang="ru-RU" sz="1500" dirty="0" smtClean="0">
                          <a:effectLst/>
                        </a:rPr>
                        <a:t>ЭВМ, </a:t>
                      </a:r>
                      <a:r>
                        <a:rPr lang="ru-RU" sz="1500" dirty="0">
                          <a:effectLst/>
                        </a:rPr>
                        <a:t>баз данных, топологий интегральных </a:t>
                      </a:r>
                      <a:r>
                        <a:rPr lang="ru-RU" sz="1500" dirty="0" smtClean="0">
                          <a:effectLst/>
                        </a:rPr>
                        <a:t>микросхем</a:t>
                      </a:r>
                      <a:endParaRPr lang="ru-RU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Зачет</a:t>
                      </a:r>
                      <a:endParaRPr lang="ru-RU" sz="1400" dirty="0"/>
                    </a:p>
                  </a:txBody>
                  <a:tcPr marL="36748" marR="36748" marT="16596" marB="6045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каждом семестре</a:t>
                      </a:r>
                      <a:endParaRPr lang="ru-RU" sz="1400" dirty="0"/>
                    </a:p>
                  </a:txBody>
                  <a:tcPr marL="36748" marR="36748" marT="16596" marB="60457" anchor="ctr"/>
                </a:tc>
                <a:extLst>
                  <a:ext uri="{0D108BD9-81ED-4DB2-BD59-A6C34878D82A}">
                    <a16:rowId xmlns:a16="http://schemas.microsoft.com/office/drawing/2014/main" xmlns="" val="1459457760"/>
                  </a:ext>
                </a:extLst>
              </a:tr>
              <a:tr h="186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Образовательный </a:t>
                      </a:r>
                      <a:r>
                        <a:rPr lang="ru-RU" sz="1600" b="1" dirty="0" smtClean="0">
                          <a:effectLst/>
                        </a:rPr>
                        <a:t>компонент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3694739690"/>
                  </a:ext>
                </a:extLst>
              </a:tr>
              <a:tr h="2260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2.1.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Иностранный</a:t>
                      </a:r>
                      <a:r>
                        <a:rPr lang="ru-RU" sz="1400" baseline="0" dirty="0" smtClean="0">
                          <a:effectLst/>
                        </a:rPr>
                        <a:t> язык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Зачет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Кандидатский экз.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2948482876"/>
                  </a:ext>
                </a:extLst>
              </a:tr>
              <a:tr h="110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2.2.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Философия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Кандидатский экз.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2183766409"/>
                  </a:ext>
                </a:extLst>
              </a:tr>
              <a:tr h="138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Специальность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Зачет Кандидатский экз.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975597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Педагогическая практика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Зачет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1149721718"/>
                  </a:ext>
                </a:extLst>
              </a:tr>
              <a:tr h="113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Информационные ресурсы и индексы цитирования для научной деятельности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Зачет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 anchor="ctr"/>
                </a:tc>
                <a:extLst>
                  <a:ext uri="{0D108BD9-81ED-4DB2-BD59-A6C34878D82A}">
                    <a16:rowId xmlns:a16="http://schemas.microsoft.com/office/drawing/2014/main" xmlns="" val="1026530707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Методология подготовки</a:t>
                      </a:r>
                      <a:r>
                        <a:rPr lang="ru-RU" sz="12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и написания диссертации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</a:rPr>
                        <a:t>Зачет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3702090762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effectLst/>
                        </a:rPr>
                        <a:t>Итоговая аттестация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1433365350"/>
                  </a:ext>
                </a:extLst>
              </a:tr>
              <a:tr h="264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Общий объем подготовки </a:t>
                      </a:r>
                      <a:r>
                        <a:rPr lang="ru-RU" sz="1600" b="1" dirty="0" smtClean="0">
                          <a:effectLst/>
                        </a:rPr>
                        <a:t>аспиранта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240 </a:t>
                      </a:r>
                      <a:r>
                        <a:rPr lang="ru-RU" sz="1600" b="1" dirty="0" err="1" smtClean="0">
                          <a:effectLst/>
                        </a:rPr>
                        <a:t>з.е</a:t>
                      </a:r>
                      <a:r>
                        <a:rPr lang="ru-RU" sz="1600" b="1" dirty="0" smtClean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6748" marR="36748" marT="16596" marB="60457"/>
                </a:tc>
                <a:extLst>
                  <a:ext uri="{0D108BD9-81ED-4DB2-BD59-A6C34878D82A}">
                    <a16:rowId xmlns:a16="http://schemas.microsoft.com/office/drawing/2014/main" xmlns="" val="1445869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48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7963"/>
            <a:ext cx="8568952" cy="792162"/>
          </a:xfrm>
        </p:spPr>
        <p:txBody>
          <a:bodyPr/>
          <a:lstStyle/>
          <a:p>
            <a:r>
              <a:rPr lang="ru-RU" sz="3000" dirty="0" smtClean="0"/>
              <a:t>ОРГАНИЗАЦИЯ ОБУЧЕНИЯ АСПИРАНТА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001789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Учебные планы</a:t>
            </a:r>
            <a:r>
              <a:rPr lang="ru-RU" sz="2400" b="1" dirty="0" smtClean="0"/>
              <a:t>:</a:t>
            </a:r>
            <a:r>
              <a:rPr lang="en-US" sz="2400" b="1" dirty="0" smtClean="0"/>
              <a:t>   </a:t>
            </a:r>
            <a:r>
              <a:rPr lang="en-US" sz="2400" b="1" i="1" dirty="0" err="1" smtClean="0"/>
              <a:t>up.tpu</a:t>
            </a:r>
            <a:r>
              <a:rPr lang="ru-RU" sz="2400" b="1" i="1" dirty="0"/>
              <a:t>.</a:t>
            </a:r>
            <a:r>
              <a:rPr lang="en-US" sz="2400" b="1" i="1" dirty="0" err="1" smtClean="0"/>
              <a:t>ru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3548" y="1692905"/>
            <a:ext cx="284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Календарный график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11560" y="4221088"/>
            <a:ext cx="7416824" cy="1961771"/>
          </a:xfrm>
        </p:spPr>
        <p:txBody>
          <a:bodyPr rtlCol="0">
            <a:noAutofit/>
          </a:bodyPr>
          <a:lstStyle/>
          <a:p>
            <a:pPr marL="87313" indent="-87313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  - 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теоретическое обучение (включая НИД, практики)</a:t>
            </a:r>
          </a:p>
          <a:p>
            <a:pPr marL="87313" indent="-254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А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‒  НИД аспиранта</a:t>
            </a:r>
          </a:p>
          <a:p>
            <a:pPr marL="87313" indent="-254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: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‒  промежуточная аттестация (сессия)</a:t>
            </a:r>
          </a:p>
          <a:p>
            <a:pPr marL="87313" indent="-254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=  ‒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 каникулы</a:t>
            </a:r>
          </a:p>
          <a:p>
            <a:pPr marL="87313" indent="-254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/   ‒ 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государственная итоговая аттестация (ГИА)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87313" indent="-25400" fontAlgn="auto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/>
              <a:t> </a:t>
            </a:r>
            <a:r>
              <a:rPr lang="ru-RU" sz="1800" dirty="0" smtClean="0"/>
              <a:t>Г </a:t>
            </a:r>
            <a:r>
              <a:rPr lang="ru-RU" sz="1800" dirty="0"/>
              <a:t>- Нерабочие праздничные дни (не включая воскресенья)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874701"/>
              </p:ext>
            </p:extLst>
          </p:nvPr>
        </p:nvGraphicFramePr>
        <p:xfrm>
          <a:off x="-108520" y="2564904"/>
          <a:ext cx="9057581" cy="1494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Документ" r:id="rId3" imgW="6656304" imgH="977877" progId="Word.Document.12">
                  <p:embed/>
                </p:oleObj>
              </mc:Choice>
              <mc:Fallback>
                <p:oleObj name="Документ" r:id="rId3" imgW="6656304" imgH="977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2564904"/>
                        <a:ext cx="9057581" cy="14949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36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kern="1200" dirty="0">
                <a:solidFill>
                  <a:prstClr val="black"/>
                </a:solidFill>
              </a:rPr>
              <a:t>Индивидуальный 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204864"/>
            <a:ext cx="8496944" cy="4536504"/>
          </a:xfrm>
        </p:spPr>
        <p:txBody>
          <a:bodyPr/>
          <a:lstStyle/>
          <a:p>
            <a:pPr lvl="0">
              <a:buNone/>
            </a:pPr>
            <a:r>
              <a:rPr lang="ru-RU" sz="2800" i="1" dirty="0" smtClean="0"/>
              <a:t>Включает:</a:t>
            </a:r>
          </a:p>
          <a:p>
            <a:r>
              <a:rPr lang="ru-RU" sz="2800" dirty="0"/>
              <a:t>образовательную составляющую;</a:t>
            </a:r>
          </a:p>
          <a:p>
            <a:pPr marL="0" lvl="0" indent="0">
              <a:buNone/>
            </a:pPr>
            <a:r>
              <a:rPr lang="ru-RU" sz="2800" dirty="0" smtClean="0"/>
              <a:t>научную составляющую:</a:t>
            </a:r>
          </a:p>
          <a:p>
            <a:pPr lvl="0"/>
            <a:r>
              <a:rPr lang="ru-RU" sz="2800" dirty="0" smtClean="0"/>
              <a:t>статьи, публикации;</a:t>
            </a:r>
          </a:p>
          <a:p>
            <a:pPr lvl="0"/>
            <a:r>
              <a:rPr lang="ru-RU" sz="2800" dirty="0" smtClean="0"/>
              <a:t>выступления на конференциях;</a:t>
            </a:r>
          </a:p>
          <a:p>
            <a:pPr lvl="0"/>
            <a:r>
              <a:rPr lang="ru-RU" sz="2800" dirty="0" smtClean="0"/>
              <a:t>заявки на изобретение, патенты;</a:t>
            </a:r>
          </a:p>
          <a:p>
            <a:pPr lvl="0"/>
            <a:r>
              <a:rPr lang="ru-RU" sz="2800" dirty="0" smtClean="0"/>
              <a:t>главы диссертации.</a:t>
            </a:r>
          </a:p>
          <a:p>
            <a:pPr lvl="0">
              <a:buNone/>
            </a:pPr>
            <a:endParaRPr lang="ru-RU" sz="2800" dirty="0" smtClean="0"/>
          </a:p>
          <a:p>
            <a:pPr lvl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УТВЕРЖДАЕТ   УЧЕНЫЙ СОВЕТ  ШКОЛЫ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052736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Аспирант и научный руководитель составляют на весь период обучения: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12975"/>
            <a:ext cx="2539876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162"/>
          </a:xfrm>
        </p:spPr>
        <p:txBody>
          <a:bodyPr/>
          <a:lstStyle/>
          <a:p>
            <a:r>
              <a:rPr lang="ru-RU" dirty="0" smtClean="0"/>
              <a:t>Научная сессия (аттестация)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6688" y="1259938"/>
            <a:ext cx="8553783" cy="5049381"/>
          </a:xfrm>
        </p:spPr>
        <p:txBody>
          <a:bodyPr/>
          <a:lstStyle/>
          <a:p>
            <a:r>
              <a:rPr lang="ru-RU" sz="2800" dirty="0" smtClean="0"/>
              <a:t>проводится на основе балльной системы;</a:t>
            </a:r>
          </a:p>
          <a:p>
            <a:endParaRPr lang="ru-RU" sz="2800" dirty="0" smtClean="0"/>
          </a:p>
          <a:p>
            <a:r>
              <a:rPr lang="ru-RU" sz="2800" dirty="0" smtClean="0"/>
              <a:t>считается успешной, если количество набранных за год баллов </a:t>
            </a:r>
            <a:r>
              <a:rPr lang="en-US" sz="2800" b="1" i="1" dirty="0" smtClean="0"/>
              <a:t>&gt;</a:t>
            </a:r>
            <a:r>
              <a:rPr lang="ru-RU" sz="2800" b="1" i="1" dirty="0" smtClean="0"/>
              <a:t>30</a:t>
            </a:r>
            <a:r>
              <a:rPr lang="ru-RU" sz="2800" b="1" dirty="0" smtClean="0"/>
              <a:t>;</a:t>
            </a:r>
          </a:p>
          <a:p>
            <a:endParaRPr lang="ru-RU" sz="2800" b="1" dirty="0" smtClean="0"/>
          </a:p>
          <a:p>
            <a:pPr lvl="0"/>
            <a:r>
              <a:rPr lang="ru-RU" sz="2800" dirty="0" smtClean="0"/>
              <a:t>аспиранты представляют в отдел аспирантуры </a:t>
            </a:r>
            <a:r>
              <a:rPr lang="ru-RU" sz="2800" b="1" i="1" dirty="0" smtClean="0"/>
              <a:t>до 1 декабря</a:t>
            </a:r>
            <a:r>
              <a:rPr lang="ru-RU" sz="2800" dirty="0" smtClean="0"/>
              <a:t>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8462" y="5894206"/>
            <a:ext cx="2133600" cy="476250"/>
          </a:xfrm>
        </p:spPr>
        <p:txBody>
          <a:bodyPr/>
          <a:lstStyle/>
          <a:p>
            <a:fld id="{A3A49215-8DCA-40C3-8DEE-E6A2CD5B84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gray">
          <a:xfrm rot="5400000">
            <a:off x="1865248" y="3577747"/>
            <a:ext cx="927084" cy="3960000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 rot="5400000">
            <a:off x="6289229" y="3618262"/>
            <a:ext cx="1008114" cy="3960000"/>
          </a:xfrm>
          <a:prstGeom prst="roundRect">
            <a:avLst>
              <a:gd name="adj" fmla="val 19894"/>
            </a:avLst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76782" y="5310229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/>
              <a:t>аттестационный лист </a:t>
            </a:r>
            <a:endParaRPr lang="ru-RU" sz="24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29310" y="5166213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/>
              <a:t>протокол начисления баллов</a:t>
            </a:r>
            <a:endParaRPr lang="ru-RU" sz="24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49358" y="5248673"/>
            <a:ext cx="50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/>
              <a:t>+</a:t>
            </a:r>
            <a:endParaRPr lang="ru-RU" sz="3200" b="1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496944" cy="540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EE0000"/>
                </a:solidFill>
              </a:rPr>
              <a:t>     А3-08</a:t>
            </a:r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endParaRPr lang="ru-RU" dirty="0" smtClean="0"/>
          </a:p>
          <a:p>
            <a:pPr eaLnBrk="1" hangingPunct="1">
              <a:buNone/>
            </a:pPr>
            <a:r>
              <a:rPr lang="ru-RU" b="1" dirty="0" smtClean="0"/>
              <a:t>Контакты:</a:t>
            </a:r>
            <a:r>
              <a:rPr lang="en-US" b="1" dirty="0" smtClean="0"/>
              <a:t>           </a:t>
            </a:r>
            <a:r>
              <a:rPr lang="ru-RU" b="1" dirty="0" smtClean="0"/>
              <a:t>тел. отдела 606-226:</a:t>
            </a:r>
          </a:p>
          <a:p>
            <a:pPr eaLnBrk="1" hangingPunct="1">
              <a:buNone/>
            </a:pPr>
            <a:r>
              <a:rPr lang="en-US" b="1" dirty="0" smtClean="0"/>
              <a:t>                             e-mail</a:t>
            </a:r>
            <a:r>
              <a:rPr lang="ru-RU" b="1" dirty="0" smtClean="0"/>
              <a:t>: </a:t>
            </a:r>
            <a:r>
              <a:rPr lang="en-US" b="1" i="1" dirty="0" smtClean="0">
                <a:hlinkClick r:id="rId2"/>
              </a:rPr>
              <a:t>bav@tpu.ru</a:t>
            </a:r>
            <a:endParaRPr lang="ru-RU" b="1" i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Бланки </a:t>
            </a:r>
            <a:r>
              <a:rPr lang="ru-RU" b="1" dirty="0"/>
              <a:t>и документы: 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en-US" dirty="0" err="1" smtClean="0"/>
              <a:t>tpu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en-US" dirty="0"/>
              <a:t> </a:t>
            </a:r>
            <a:r>
              <a:rPr lang="ru-RU" dirty="0" smtClean="0">
                <a:sym typeface="Symbol" panose="05050102010706020507" pitchFamily="18" charset="2"/>
              </a:rPr>
              <a:t> </a:t>
            </a:r>
            <a:r>
              <a:rPr lang="ru-RU" dirty="0" smtClean="0"/>
              <a:t>Аспиранту </a:t>
            </a:r>
            <a:r>
              <a:rPr lang="ru-RU" dirty="0" smtClean="0">
                <a:sym typeface="Symbol" panose="05050102010706020507" pitchFamily="18" charset="2"/>
              </a:rPr>
              <a:t> </a:t>
            </a:r>
            <a:r>
              <a:rPr lang="ru-RU" dirty="0" smtClean="0"/>
              <a:t>обучающимся </a:t>
            </a:r>
            <a:r>
              <a:rPr lang="ru-RU" dirty="0"/>
              <a:t>в аспирантуре </a:t>
            </a:r>
            <a:r>
              <a:rPr lang="ru-RU" dirty="0">
                <a:sym typeface="Symbol" panose="05050102010706020507" pitchFamily="18" charset="2"/>
              </a:rPr>
              <a:t></a:t>
            </a:r>
            <a:r>
              <a:rPr lang="ru-RU" dirty="0"/>
              <a:t> Бланки и документы</a:t>
            </a:r>
          </a:p>
          <a:p>
            <a:pPr eaLnBrk="1" hangingPunct="1">
              <a:buNone/>
            </a:pPr>
            <a:endParaRPr lang="ru-RU" b="1" i="1" dirty="0" smtClean="0"/>
          </a:p>
        </p:txBody>
      </p:sp>
      <p:grpSp>
        <p:nvGrpSpPr>
          <p:cNvPr id="2" name="Группа 25"/>
          <p:cNvGrpSpPr>
            <a:grpSpLocks/>
          </p:cNvGrpSpPr>
          <p:nvPr/>
        </p:nvGrpSpPr>
        <p:grpSpPr bwMode="auto">
          <a:xfrm>
            <a:off x="1187946" y="1628996"/>
            <a:ext cx="7215188" cy="1273868"/>
            <a:chOff x="1387056" y="3052368"/>
            <a:chExt cx="6043606" cy="757409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574548" y="3076909"/>
              <a:ext cx="0" cy="433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591834" y="3500714"/>
              <a:ext cx="1538494" cy="9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960168" y="3052368"/>
              <a:ext cx="0" cy="216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960168" y="3275125"/>
              <a:ext cx="884268" cy="1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387056" y="3059919"/>
              <a:ext cx="0" cy="684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393705" y="3744237"/>
              <a:ext cx="21621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1" name="TextBox 22"/>
            <p:cNvSpPr txBox="1">
              <a:spLocks noChangeArrowheads="1"/>
            </p:cNvSpPr>
            <p:nvPr/>
          </p:nvSpPr>
          <p:spPr bwMode="auto">
            <a:xfrm>
              <a:off x="2790271" y="3122497"/>
              <a:ext cx="4640391" cy="182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400" b="1" i="1" dirty="0">
                  <a:latin typeface="Verdana" pitchFamily="34" charset="0"/>
                </a:rPr>
                <a:t>порядковый номер </a:t>
              </a:r>
              <a:r>
                <a:rPr lang="ru-RU" sz="1400" b="1" i="1" dirty="0" smtClean="0">
                  <a:latin typeface="Verdana" pitchFamily="34" charset="0"/>
                </a:rPr>
                <a:t>научной специальности</a:t>
              </a:r>
              <a:endParaRPr lang="ru-RU" sz="1400" b="1" i="1" dirty="0">
                <a:latin typeface="Verdana" pitchFamily="34" charset="0"/>
              </a:endParaRPr>
            </a:p>
          </p:txBody>
        </p:sp>
        <p:sp>
          <p:nvSpPr>
            <p:cNvPr id="15372" name="TextBox 23"/>
            <p:cNvSpPr txBox="1">
              <a:spLocks noChangeArrowheads="1"/>
            </p:cNvSpPr>
            <p:nvPr/>
          </p:nvSpPr>
          <p:spPr bwMode="auto">
            <a:xfrm>
              <a:off x="3180459" y="3395965"/>
              <a:ext cx="1377230" cy="183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400" b="1" i="1" dirty="0">
                  <a:latin typeface="Verdana" pitchFamily="34" charset="0"/>
                </a:rPr>
                <a:t>год приема</a:t>
              </a:r>
            </a:p>
          </p:txBody>
        </p:sp>
        <p:sp>
          <p:nvSpPr>
            <p:cNvPr id="15373" name="TextBox 24"/>
            <p:cNvSpPr txBox="1">
              <a:spLocks noChangeArrowheads="1"/>
            </p:cNvSpPr>
            <p:nvPr/>
          </p:nvSpPr>
          <p:spPr bwMode="auto">
            <a:xfrm>
              <a:off x="3561949" y="3626728"/>
              <a:ext cx="3676760" cy="183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ru-RU" sz="1400" b="1" i="1" dirty="0">
                  <a:latin typeface="Verdana" pitchFamily="34" charset="0"/>
                </a:rPr>
                <a:t>уровень подготовки - аспирантура </a:t>
              </a:r>
            </a:p>
          </p:txBody>
        </p:sp>
      </p:grpSp>
      <p:sp>
        <p:nvSpPr>
          <p:cNvPr id="15364" name="Заголовок 1"/>
          <p:cNvSpPr>
            <a:spLocks/>
          </p:cNvSpPr>
          <p:nvPr/>
        </p:nvSpPr>
        <p:spPr bwMode="auto">
          <a:xfrm>
            <a:off x="467544" y="0"/>
            <a:ext cx="82296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>
                <a:latin typeface="Calibri" pitchFamily="34" charset="0"/>
              </a:rPr>
              <a:t/>
            </a:r>
            <a:br>
              <a:rPr lang="ru-RU" sz="3200" b="1" dirty="0">
                <a:latin typeface="Calibri" pitchFamily="34" charset="0"/>
              </a:rPr>
            </a:br>
            <a:r>
              <a:rPr lang="ru-RU" sz="3000" b="1" dirty="0">
                <a:latin typeface="Calibri" pitchFamily="34" charset="0"/>
              </a:rPr>
              <a:t> </a:t>
            </a:r>
            <a:r>
              <a:rPr lang="ru-RU" sz="3000" b="1" dirty="0">
                <a:latin typeface="Arial" charset="0"/>
                <a:cs typeface="Arial" charset="0"/>
              </a:rPr>
              <a:t>Формирование учебных групп по научным специальностям</a:t>
            </a:r>
            <a:r>
              <a:rPr lang="ru-RU" sz="3000" b="1" dirty="0">
                <a:latin typeface="Calibri" pitchFamily="34" charset="0"/>
              </a:rPr>
              <a:t> </a:t>
            </a:r>
            <a:r>
              <a:rPr lang="ru-RU" sz="2900" i="1" dirty="0">
                <a:latin typeface="Calibri" pitchFamily="34" charset="0"/>
              </a:rPr>
              <a:t/>
            </a:r>
            <a:br>
              <a:rPr lang="ru-RU" sz="2900" i="1" dirty="0">
                <a:latin typeface="Calibri" pitchFamily="34" charset="0"/>
              </a:rPr>
            </a:br>
            <a:endParaRPr lang="ru-RU" sz="2900" i="1" dirty="0">
              <a:latin typeface="Calibri" pitchFamily="34" charset="0"/>
            </a:endParaRPr>
          </a:p>
        </p:txBody>
      </p:sp>
      <p:grpSp>
        <p:nvGrpSpPr>
          <p:cNvPr id="14" name="Группа 25"/>
          <p:cNvGrpSpPr>
            <a:grpSpLocks/>
          </p:cNvGrpSpPr>
          <p:nvPr/>
        </p:nvGrpSpPr>
        <p:grpSpPr bwMode="auto">
          <a:xfrm>
            <a:off x="1187624" y="1628803"/>
            <a:ext cx="2589213" cy="1163639"/>
            <a:chOff x="1387056" y="3052368"/>
            <a:chExt cx="2168784" cy="691869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1574548" y="3076909"/>
              <a:ext cx="0" cy="433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591834" y="3500714"/>
              <a:ext cx="1538494" cy="9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960168" y="3052368"/>
              <a:ext cx="0" cy="216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1960168" y="3275125"/>
              <a:ext cx="884268" cy="18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387056" y="3059919"/>
              <a:ext cx="0" cy="684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393705" y="3744237"/>
              <a:ext cx="216213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Заголовок 1"/>
          <p:cNvSpPr>
            <a:spLocks/>
          </p:cNvSpPr>
          <p:nvPr/>
        </p:nvSpPr>
        <p:spPr bwMode="auto">
          <a:xfrm>
            <a:off x="107504" y="116632"/>
            <a:ext cx="8229600" cy="73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 dirty="0" smtClean="0">
                <a:latin typeface="Calibri" pitchFamily="34" charset="0"/>
              </a:rPr>
              <a:t> </a:t>
            </a:r>
            <a:r>
              <a:rPr lang="ru-RU" sz="3000" b="1" dirty="0">
                <a:cs typeface="Arial" charset="0"/>
              </a:rPr>
              <a:t>Памятка аспиранту</a:t>
            </a:r>
            <a:endParaRPr lang="ru-RU" sz="2900" i="1" dirty="0">
              <a:latin typeface="Calibri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960221"/>
              </p:ext>
            </p:extLst>
          </p:nvPr>
        </p:nvGraphicFramePr>
        <p:xfrm>
          <a:off x="13759" y="1340768"/>
          <a:ext cx="8892479" cy="5040560"/>
        </p:xfrm>
        <a:graphic>
          <a:graphicData uri="http://schemas.openxmlformats.org/drawingml/2006/table">
            <a:tbl>
              <a:tblPr firstRow="1" firstCol="1" bandRow="1"/>
              <a:tblGrid>
                <a:gridCol w="3365409">
                  <a:extLst>
                    <a:ext uri="{9D8B030D-6E8A-4147-A177-3AD203B41FA5}">
                      <a16:colId xmlns:a16="http://schemas.microsoft.com/office/drawing/2014/main" xmlns="" val="1217636637"/>
                    </a:ext>
                  </a:extLst>
                </a:gridCol>
                <a:gridCol w="2777008">
                  <a:extLst>
                    <a:ext uri="{9D8B030D-6E8A-4147-A177-3AD203B41FA5}">
                      <a16:colId xmlns:a16="http://schemas.microsoft.com/office/drawing/2014/main" xmlns="" val="547122884"/>
                    </a:ext>
                  </a:extLst>
                </a:gridCol>
                <a:gridCol w="2750062">
                  <a:extLst>
                    <a:ext uri="{9D8B030D-6E8A-4147-A177-3AD203B41FA5}">
                      <a16:colId xmlns:a16="http://schemas.microsoft.com/office/drawing/2014/main" xmlns="" val="2812343103"/>
                    </a:ext>
                  </a:extLst>
                </a:gridCol>
              </a:tblGrid>
              <a:tr h="613041"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Отдел аспирантуры и докторантуры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Единый деканат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Отдел кадров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9704611"/>
                  </a:ext>
                </a:extLst>
              </a:tr>
              <a:tr h="4427519"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Контакты: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пр. Ленина, 30 главный корпус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ТПУ,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ауд. 331, 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телефон: 8-(3822)-606-226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Часы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приема: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14.00-17.00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пятница    14.00-16.00 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(обед с 13.00 до 14.00)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Заведующая  отделом: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Барская Анна Валерьевна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вн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тел. 1067)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Сотрудники: 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Лотова Елена Васильевна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вн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тел. 1086)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Захарова Анна Юрьевна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вн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тел. 3041)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Контакты: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ул. Белинского 53 А, ауд. 117, окно 6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Часы 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приема: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9.00-17.00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пятница      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9.00-16.30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(обед с 13.00 до 14.00)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Сотрудники: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Петрова Мария Владимировна 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 (3822) 701777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Вн.т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3736)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Контакты: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пр. Ленина, 30 главный корпус ТПУ,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ауд.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121, окно № 2 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Часы приема: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14.00-17.00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пятница    14.00-16.00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(обед с 13.00 до 14.00)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Сотрудники: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Тучина Ирина Александровна</a:t>
                      </a: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+7 (3822) 701777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R="11176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Вн.т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3017)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2796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07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640960" cy="5805264"/>
          </a:xfrm>
        </p:spPr>
        <p:txBody>
          <a:bodyPr/>
          <a:lstStyle/>
          <a:p>
            <a:pPr marL="0" lvl="0" indent="0">
              <a:buNone/>
            </a:pPr>
            <a:r>
              <a:rPr lang="ru-RU" sz="2600" b="1" dirty="0"/>
              <a:t>Для получения стипендии – </a:t>
            </a:r>
            <a:r>
              <a:rPr lang="ru-RU" sz="2600" dirty="0"/>
              <a:t>очным бюджетным аспирантам сообщить бухгалтеру-расчетчику номер лицевого счета в банке г. Томска </a:t>
            </a:r>
            <a:endParaRPr lang="ru-RU" sz="2600" dirty="0" smtClean="0"/>
          </a:p>
          <a:p>
            <a:pPr marL="0" lvl="0" indent="0">
              <a:buNone/>
            </a:pPr>
            <a:r>
              <a:rPr lang="ru-RU" sz="2600" dirty="0" smtClean="0"/>
              <a:t>(</a:t>
            </a:r>
            <a:r>
              <a:rPr lang="ru-RU" sz="2600" dirty="0"/>
              <a:t>Росбанк, Сбербанк, </a:t>
            </a:r>
            <a:r>
              <a:rPr lang="ru-RU" sz="2600" dirty="0" smtClean="0"/>
              <a:t>Газпромбанк, ВТБ, Альфа), </a:t>
            </a:r>
            <a:r>
              <a:rPr lang="ru-RU" sz="2600" b="1" dirty="0" smtClean="0"/>
              <a:t>принести </a:t>
            </a:r>
            <a:r>
              <a:rPr lang="ru-RU" sz="2600" b="1" dirty="0"/>
              <a:t>копию паспорта и места прописки </a:t>
            </a:r>
            <a:endParaRPr lang="ru-RU" sz="2600" b="1" dirty="0" smtClean="0"/>
          </a:p>
          <a:p>
            <a:pPr marL="0" lvl="0" indent="0">
              <a:buNone/>
            </a:pPr>
            <a:r>
              <a:rPr lang="ru-RU" sz="2600" dirty="0" smtClean="0"/>
              <a:t>(</a:t>
            </a:r>
            <a:r>
              <a:rPr lang="ru-RU" sz="2600" dirty="0"/>
              <a:t>1-й этаж ГК, бухгалтерия, окно № 7). Стипендия перечисляется только на карты платежной системы «МИР</a:t>
            </a:r>
            <a:r>
              <a:rPr lang="ru-RU" sz="2600" dirty="0" smtClean="0"/>
              <a:t>».</a:t>
            </a:r>
          </a:p>
          <a:p>
            <a:pPr marL="0" lvl="0" indent="0">
              <a:buNone/>
            </a:pPr>
            <a:r>
              <a:rPr lang="ru-RU" sz="2600" b="1" dirty="0"/>
              <a:t>Получить пропуск</a:t>
            </a:r>
            <a:r>
              <a:rPr lang="ru-RU" sz="2600" dirty="0"/>
              <a:t> в Бюро пропусков </a:t>
            </a:r>
            <a:r>
              <a:rPr lang="ru-RU" sz="2600" dirty="0" smtClean="0"/>
              <a:t>(</a:t>
            </a:r>
            <a:r>
              <a:rPr lang="ru-RU" sz="2600" dirty="0"/>
              <a:t>ул. Вершинина 39 (вход со стороны Вершинина, на углу здания</a:t>
            </a:r>
            <a:r>
              <a:rPr lang="ru-RU" sz="2600" dirty="0" smtClean="0"/>
              <a:t>) </a:t>
            </a:r>
            <a:endParaRPr lang="ru-RU" sz="2600" dirty="0" smtClean="0"/>
          </a:p>
          <a:p>
            <a:pPr marL="0" lvl="0" indent="0">
              <a:buNone/>
            </a:pPr>
            <a:r>
              <a:rPr lang="ru-RU" sz="2600" b="1" dirty="0" smtClean="0"/>
              <a:t>Получить </a:t>
            </a:r>
            <a:r>
              <a:rPr lang="ru-RU" sz="2600" b="1" dirty="0"/>
              <a:t>логин и пароль </a:t>
            </a:r>
            <a:r>
              <a:rPr lang="ru-RU" sz="2600" dirty="0" smtClean="0"/>
              <a:t>для </a:t>
            </a:r>
            <a:r>
              <a:rPr lang="ru-RU" sz="2600" dirty="0"/>
              <a:t>входа на корпоративный портал </a:t>
            </a:r>
            <a:r>
              <a:rPr lang="ru-RU" sz="2600" dirty="0" smtClean="0"/>
              <a:t>в </a:t>
            </a:r>
            <a:r>
              <a:rPr lang="ru-RU" sz="2600" dirty="0"/>
              <a:t>124 ауд. </a:t>
            </a:r>
            <a:r>
              <a:rPr lang="ru-RU" sz="2600" dirty="0" smtClean="0"/>
              <a:t>ГК</a:t>
            </a:r>
            <a:endParaRPr lang="ru-RU" sz="2600" dirty="0"/>
          </a:p>
        </p:txBody>
      </p:sp>
      <p:sp>
        <p:nvSpPr>
          <p:cNvPr id="15364" name="Заголовок 1"/>
          <p:cNvSpPr>
            <a:spLocks/>
          </p:cNvSpPr>
          <p:nvPr/>
        </p:nvSpPr>
        <p:spPr bwMode="auto">
          <a:xfrm>
            <a:off x="467544" y="44624"/>
            <a:ext cx="7488832" cy="94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 dirty="0">
                <a:latin typeface="Arial" panose="020B0604020202020204" pitchFamily="34" charset="0"/>
                <a:cs typeface="Arial" panose="020B0604020202020204" pitchFamily="34" charset="0"/>
              </a:rPr>
              <a:t>Памятка аспиранту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640960" cy="54006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dirty="0" smtClean="0">
                <a:solidFill>
                  <a:srgbClr val="EE0000"/>
                </a:solidFill>
              </a:rPr>
              <a:t>                 с 9.00 до 17.00</a:t>
            </a:r>
            <a:endParaRPr lang="en-US" dirty="0" smtClean="0"/>
          </a:p>
          <a:p>
            <a:pPr eaLnBrk="1" hangingPunct="1">
              <a:buNone/>
            </a:pPr>
            <a:r>
              <a:rPr lang="ru-RU" dirty="0" smtClean="0"/>
              <a:t>   </a:t>
            </a:r>
            <a:r>
              <a:rPr lang="ru-RU" b="1" dirty="0" smtClean="0"/>
              <a:t>В пятницу </a:t>
            </a:r>
            <a:r>
              <a:rPr lang="ru-RU" sz="3600" b="1" dirty="0" smtClean="0">
                <a:solidFill>
                  <a:srgbClr val="FF0000"/>
                </a:solidFill>
              </a:rPr>
              <a:t>с 9.00 до 16.00 </a:t>
            </a:r>
          </a:p>
          <a:p>
            <a:pPr eaLnBrk="1" hangingPunct="1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                  </a:t>
            </a:r>
            <a:r>
              <a:rPr lang="ru-RU" b="1" dirty="0" smtClean="0"/>
              <a:t>Обед 13.00 – 14.00</a:t>
            </a:r>
            <a:endParaRPr lang="en-US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ru-RU" dirty="0" smtClean="0"/>
              <a:t>1. Паспорт или удостоверение (для граждан СНГ);</a:t>
            </a:r>
          </a:p>
          <a:p>
            <a:pPr eaLnBrk="1" hangingPunct="1">
              <a:buNone/>
            </a:pPr>
            <a:r>
              <a:rPr lang="ru-RU" dirty="0" smtClean="0"/>
              <a:t>2. Военный билет или удостоверение о приписке;</a:t>
            </a:r>
          </a:p>
          <a:p>
            <a:pPr eaLnBrk="1" hangingPunct="1">
              <a:buNone/>
            </a:pPr>
            <a:r>
              <a:rPr lang="ru-RU" dirty="0" smtClean="0"/>
              <a:t>3. Копия диплома о ВО.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dirty="0" smtClean="0"/>
              <a:t>Справка об отсрочке – </a:t>
            </a:r>
            <a:r>
              <a:rPr lang="ru-RU" b="1" dirty="0" smtClean="0"/>
              <a:t>сентябрь</a:t>
            </a:r>
            <a:r>
              <a:rPr lang="ru-RU" dirty="0" smtClean="0"/>
              <a:t> ежегодно;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dirty="0" smtClean="0"/>
              <a:t>Сверка (2 отдел) – </a:t>
            </a:r>
            <a:r>
              <a:rPr lang="ru-RU" b="1" dirty="0" smtClean="0"/>
              <a:t>январь</a:t>
            </a:r>
            <a:r>
              <a:rPr lang="ru-RU" dirty="0" smtClean="0"/>
              <a:t> ежегодно;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ru-RU" dirty="0" smtClean="0"/>
              <a:t>В 27 лет – военный билет в военкомате.</a:t>
            </a:r>
          </a:p>
        </p:txBody>
      </p:sp>
      <p:sp>
        <p:nvSpPr>
          <p:cNvPr id="15364" name="Заголовок 1"/>
          <p:cNvSpPr>
            <a:spLocks/>
          </p:cNvSpPr>
          <p:nvPr/>
        </p:nvSpPr>
        <p:spPr bwMode="auto">
          <a:xfrm>
            <a:off x="467544" y="44624"/>
            <a:ext cx="8229600" cy="94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b="1" dirty="0" smtClean="0">
                <a:latin typeface="Calibri" pitchFamily="34" charset="0"/>
              </a:rPr>
              <a:t> </a:t>
            </a:r>
            <a:r>
              <a:rPr lang="ru-RU" sz="3000" b="1" dirty="0" smtClean="0">
                <a:latin typeface="Arial" charset="0"/>
                <a:cs typeface="Arial" charset="0"/>
              </a:rPr>
              <a:t>2 отдел – 120 ауд. гл., тел. 606-431</a:t>
            </a:r>
            <a:endParaRPr lang="ru-RU" sz="2900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Общие сведения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215-8DCA-40C3-8DEE-E6A2CD5B84E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412776"/>
            <a:ext cx="8892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Что такое аспирантура?</a:t>
            </a:r>
          </a:p>
          <a:p>
            <a:pPr algn="ctr"/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600" b="1" cap="all" dirty="0" smtClean="0"/>
              <a:t>III</a:t>
            </a:r>
            <a:r>
              <a:rPr lang="ru-RU" sz="2400" b="1" cap="all" dirty="0" smtClean="0"/>
              <a:t> </a:t>
            </a:r>
            <a:r>
              <a:rPr lang="ru-RU" sz="2400" b="1" cap="all" dirty="0"/>
              <a:t>ступень высшего </a:t>
            </a:r>
            <a:r>
              <a:rPr lang="ru-RU" sz="2400" b="1" cap="all" dirty="0" smtClean="0"/>
              <a:t>образования</a:t>
            </a:r>
            <a:endParaRPr lang="ru-RU" sz="2400" b="1" cap="all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algn="ctr"/>
            <a:r>
              <a:rPr lang="ru-RU" sz="2400" dirty="0" smtClean="0"/>
              <a:t> </a:t>
            </a:r>
            <a:r>
              <a:rPr lang="ru-RU" sz="2400" b="1" dirty="0" smtClean="0"/>
              <a:t>Подготовка </a:t>
            </a:r>
            <a:r>
              <a:rPr lang="ru-RU" sz="2400" b="1" cap="all" dirty="0" smtClean="0"/>
              <a:t>научных и научно-педагогических кадров</a:t>
            </a:r>
            <a:endParaRPr lang="ru-RU" sz="2400" i="1" cap="all" dirty="0" smtClean="0"/>
          </a:p>
        </p:txBody>
      </p:sp>
      <p:pic>
        <p:nvPicPr>
          <p:cNvPr id="45057" name="Picture 1" descr="C:\Документы\ШМУ\Блок Диссертация\Картинки\1246727384_march132009_01amnb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4365104"/>
            <a:ext cx="291418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71604" y="4848225"/>
            <a:ext cx="7505721" cy="944563"/>
          </a:xfrm>
        </p:spPr>
        <p:txBody>
          <a:bodyPr/>
          <a:lstStyle/>
          <a:p>
            <a:pPr algn="ctr"/>
            <a:r>
              <a:rPr lang="ru-RU" sz="4400" smtClean="0"/>
              <a:t>Благодарю </a:t>
            </a:r>
            <a:r>
              <a:rPr lang="ru-RU" sz="4400" dirty="0" smtClean="0"/>
              <a:t>за внимание</a:t>
            </a:r>
            <a:endParaRPr lang="en-US" sz="4400" dirty="0"/>
          </a:p>
        </p:txBody>
      </p:sp>
      <p:pic>
        <p:nvPicPr>
          <p:cNvPr id="2" name="Picture 2" descr="ТПУ_логотип_rgb-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06593" cy="101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76314"/>
            <a:ext cx="6156176" cy="1440160"/>
          </a:xfrm>
        </p:spPr>
        <p:txBody>
          <a:bodyPr/>
          <a:lstStyle/>
          <a:p>
            <a:pPr lvl="1"/>
            <a:r>
              <a:rPr lang="ru-RU" sz="2800" kern="1200" dirty="0">
                <a:latin typeface="+mj-lt"/>
                <a:cs typeface="Times New Roman" panose="02020603050405020304" pitchFamily="18" charset="0"/>
              </a:rPr>
              <a:t>Федеральный </a:t>
            </a:r>
            <a:r>
              <a:rPr lang="ru-RU" sz="2800" kern="1200" dirty="0" smtClean="0">
                <a:latin typeface="+mj-lt"/>
                <a:cs typeface="Times New Roman" panose="02020603050405020304" pitchFamily="18" charset="0"/>
              </a:rPr>
              <a:t>закон </a:t>
            </a:r>
            <a:r>
              <a:rPr lang="ru-RU" sz="2800" kern="1200" dirty="0">
                <a:latin typeface="+mj-lt"/>
                <a:cs typeface="Times New Roman" panose="02020603050405020304" pitchFamily="18" charset="0"/>
              </a:rPr>
              <a:t>от  </a:t>
            </a:r>
            <a:r>
              <a:rPr lang="ru-RU" sz="2800" kern="1200" dirty="0" smtClean="0">
                <a:latin typeface="+mj-lt"/>
                <a:cs typeface="Times New Roman" panose="02020603050405020304" pitchFamily="18" charset="0"/>
              </a:rPr>
              <a:t/>
            </a:r>
            <a:br>
              <a:rPr lang="ru-RU" sz="2800" kern="12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2800" kern="1200" dirty="0" smtClean="0">
                <a:latin typeface="+mj-lt"/>
                <a:cs typeface="Times New Roman" panose="02020603050405020304" pitchFamily="18" charset="0"/>
              </a:rPr>
              <a:t>30 </a:t>
            </a:r>
            <a:r>
              <a:rPr lang="ru-RU" sz="2800" kern="1200" dirty="0">
                <a:latin typeface="+mj-lt"/>
                <a:cs typeface="Times New Roman" panose="02020603050405020304" pitchFamily="18" charset="0"/>
              </a:rPr>
              <a:t>декабря </a:t>
            </a:r>
            <a:r>
              <a:rPr lang="ru-RU" sz="2800" kern="1200" dirty="0" smtClean="0">
                <a:latin typeface="+mj-lt"/>
                <a:cs typeface="Times New Roman" panose="02020603050405020304" pitchFamily="18" charset="0"/>
              </a:rPr>
              <a:t>2020 </a:t>
            </a:r>
            <a:r>
              <a:rPr lang="ru-RU" sz="2800" kern="1200" dirty="0">
                <a:latin typeface="+mj-lt"/>
                <a:cs typeface="Times New Roman" panose="02020603050405020304" pitchFamily="18" charset="0"/>
              </a:rPr>
              <a:t>г. № </a:t>
            </a:r>
            <a:r>
              <a:rPr lang="ru-RU" sz="2800" kern="1200" dirty="0" smtClean="0">
                <a:latin typeface="+mj-lt"/>
                <a:cs typeface="Times New Roman" panose="02020603050405020304" pitchFamily="18" charset="0"/>
              </a:rPr>
              <a:t>517-ФЗ </a:t>
            </a:r>
            <a:br>
              <a:rPr lang="ru-RU" sz="2800" kern="1200" dirty="0" smtClean="0">
                <a:latin typeface="+mj-lt"/>
                <a:cs typeface="Times New Roman" panose="02020603050405020304" pitchFamily="18" charset="0"/>
              </a:rPr>
            </a:br>
            <a:r>
              <a:rPr lang="ru-RU" sz="2800" kern="1200" dirty="0" smtClean="0">
                <a:latin typeface="+mj-lt"/>
                <a:cs typeface="Times New Roman" panose="02020603050405020304" pitchFamily="18" charset="0"/>
              </a:rPr>
              <a:t>«ОБ ОБРАЗОВАНИИ»</a:t>
            </a:r>
            <a:endParaRPr lang="ru-RU" sz="2800" dirty="0">
              <a:latin typeface="+mj-lt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34831245"/>
              </p:ext>
            </p:extLst>
          </p:nvPr>
        </p:nvGraphicFramePr>
        <p:xfrm>
          <a:off x="755576" y="2636912"/>
          <a:ext cx="75608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215-8DCA-40C3-8DEE-E6A2CD5B84E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r="21342" b="22661"/>
          <a:stretch/>
        </p:blipFill>
        <p:spPr bwMode="auto">
          <a:xfrm>
            <a:off x="6516216" y="969425"/>
            <a:ext cx="2034293" cy="178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4000" kern="0" smtClean="0"/>
              <a:t>Общие сведения</a:t>
            </a:r>
            <a:endParaRPr lang="en-US" sz="4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сведения</a:t>
            </a:r>
            <a:endParaRPr lang="en-US" dirty="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gray">
          <a:xfrm rot="5400000">
            <a:off x="2805724" y="2251845"/>
            <a:ext cx="3368773" cy="266521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gray">
          <a:xfrm>
            <a:off x="3157504" y="3731677"/>
            <a:ext cx="2744677" cy="13542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FF0000"/>
                </a:solidFill>
              </a:rPr>
              <a:t>Кандидат наук</a:t>
            </a:r>
          </a:p>
          <a:p>
            <a:pPr algn="ctr" eaLnBrk="0" hangingPunct="0"/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Ученая степень присуждается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диссертационным советом по результатам </a:t>
            </a:r>
            <a:r>
              <a:rPr lang="ru-RU" sz="1400" b="1" dirty="0" smtClean="0">
                <a:solidFill>
                  <a:srgbClr val="000000"/>
                </a:solidFill>
              </a:rPr>
              <a:t>публичной защиты диссертации</a:t>
            </a:r>
            <a:endParaRPr lang="ru-RU" sz="1400" dirty="0" smtClean="0">
              <a:solidFill>
                <a:srgbClr val="000000"/>
              </a:solidFill>
            </a:endParaRPr>
          </a:p>
        </p:txBody>
      </p:sp>
      <p:pic>
        <p:nvPicPr>
          <p:cNvPr id="24592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6049" y="3377878"/>
            <a:ext cx="388660" cy="342319"/>
          </a:xfrm>
          <a:prstGeom prst="rect">
            <a:avLst/>
          </a:prstGeom>
          <a:noFill/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215-8DCA-40C3-8DEE-E6A2CD5B84EC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42" name="Picture 2" descr="Картинка 8 из 120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1869" y="2084322"/>
            <a:ext cx="2090108" cy="1266597"/>
          </a:xfrm>
          <a:prstGeom prst="rect">
            <a:avLst/>
          </a:prstGeom>
          <a:noFill/>
        </p:spPr>
      </p:pic>
      <p:sp>
        <p:nvSpPr>
          <p:cNvPr id="22" name="AutoShape 3"/>
          <p:cNvSpPr>
            <a:spLocks noChangeArrowheads="1"/>
          </p:cNvSpPr>
          <p:nvPr/>
        </p:nvSpPr>
        <p:spPr bwMode="gray">
          <a:xfrm rot="5400000">
            <a:off x="5789343" y="1373735"/>
            <a:ext cx="3364321" cy="2705779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61444" name="Picture 4" descr="Картинка 2 из 92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6004" y="1257458"/>
            <a:ext cx="2128548" cy="1182527"/>
          </a:xfrm>
          <a:prstGeom prst="rect">
            <a:avLst/>
          </a:prstGeom>
          <a:noFill/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gray">
          <a:xfrm>
            <a:off x="6118614" y="2739451"/>
            <a:ext cx="2695807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C00000"/>
                </a:solidFill>
              </a:rPr>
              <a:t>Доктор наук</a:t>
            </a:r>
          </a:p>
          <a:p>
            <a:pPr algn="ctr" eaLnBrk="0" hangingPunct="0"/>
            <a:endParaRPr lang="en-US" sz="1400" b="1" dirty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Ученая степень присуждается </a:t>
            </a:r>
            <a:r>
              <a:rPr lang="ru-RU" sz="1400" b="1" dirty="0" smtClean="0">
                <a:solidFill>
                  <a:srgbClr val="000000"/>
                </a:solidFill>
              </a:rPr>
              <a:t>президиумом </a:t>
            </a:r>
            <a:r>
              <a:rPr lang="ru-RU" sz="1400" b="1" dirty="0">
                <a:solidFill>
                  <a:srgbClr val="000000"/>
                </a:solidFill>
              </a:rPr>
              <a:t>ВАК</a:t>
            </a:r>
            <a:r>
              <a:rPr lang="ru-RU" sz="1400" dirty="0">
                <a:solidFill>
                  <a:srgbClr val="000000"/>
                </a:solidFill>
              </a:rPr>
              <a:t> на основании</a:t>
            </a:r>
            <a:r>
              <a:rPr lang="ru-RU" sz="1400" b="1" dirty="0">
                <a:solidFill>
                  <a:srgbClr val="000000"/>
                </a:solidFill>
              </a:rPr>
              <a:t> ходатайства </a:t>
            </a:r>
            <a:r>
              <a:rPr lang="ru-RU" sz="1400" b="1" dirty="0" smtClean="0">
                <a:solidFill>
                  <a:srgbClr val="000000"/>
                </a:solidFill>
              </a:rPr>
              <a:t>диссертационного совета</a:t>
            </a:r>
            <a:endParaRPr lang="en-US" sz="1400" b="1" dirty="0">
              <a:solidFill>
                <a:srgbClr val="1C1C1C"/>
              </a:solidFill>
            </a:endParaRPr>
          </a:p>
        </p:txBody>
      </p:sp>
      <p:pic>
        <p:nvPicPr>
          <p:cNvPr id="28" name="Picture 16" descr="O_chevron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470" y="2446856"/>
            <a:ext cx="341616" cy="300884"/>
          </a:xfrm>
          <a:prstGeom prst="rect">
            <a:avLst/>
          </a:prstGeom>
          <a:noFill/>
        </p:spPr>
      </p:pic>
      <p:sp>
        <p:nvSpPr>
          <p:cNvPr id="16" name="AutoShape 3"/>
          <p:cNvSpPr>
            <a:spLocks noChangeArrowheads="1"/>
          </p:cNvSpPr>
          <p:nvPr/>
        </p:nvSpPr>
        <p:spPr bwMode="gray">
          <a:xfrm rot="5400000">
            <a:off x="-157587" y="3334051"/>
            <a:ext cx="3306676" cy="263247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gray">
          <a:xfrm>
            <a:off x="153177" y="3939395"/>
            <a:ext cx="2632478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dirty="0"/>
              <a:t>Заключение организации о соответствии критериям</a:t>
            </a:r>
            <a:endParaRPr lang="ru-RU" sz="1400" dirty="0"/>
          </a:p>
          <a:p>
            <a:pPr algn="ctr" eaLnBrk="0" hangingPunct="0"/>
            <a:r>
              <a:rPr lang="ru-RU" sz="1400" b="1" dirty="0" smtClean="0"/>
              <a:t>диссертации </a:t>
            </a:r>
            <a:r>
              <a:rPr lang="ru-RU" sz="1400" b="1" dirty="0"/>
              <a:t>на соискание </a:t>
            </a:r>
            <a:r>
              <a:rPr lang="ru-RU" sz="1400" b="1" dirty="0" smtClean="0"/>
              <a:t>ученой степени </a:t>
            </a:r>
          </a:p>
          <a:p>
            <a:pPr algn="ctr" eaLnBrk="0" hangingPunct="0"/>
            <a:r>
              <a:rPr lang="ru-RU" sz="1400" b="1" dirty="0" smtClean="0"/>
              <a:t>кандидата наук</a:t>
            </a:r>
            <a:endParaRPr lang="ru-RU" sz="1400" dirty="0"/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gray">
          <a:xfrm>
            <a:off x="123412" y="3380198"/>
            <a:ext cx="274467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7D4351"/>
                </a:solidFill>
              </a:rPr>
              <a:t>Итоговая аттестация</a:t>
            </a:r>
            <a:endParaRPr lang="en-US" sz="800" b="1" dirty="0" smtClean="0">
              <a:solidFill>
                <a:srgbClr val="FF0000"/>
              </a:solidFill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gray">
          <a:xfrm>
            <a:off x="123412" y="1224593"/>
            <a:ext cx="5579604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Индивидуальная карьерная  траектория молодого ученого</a:t>
            </a:r>
            <a:endParaRPr lang="ru-RU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08935"/>
            <a:ext cx="22144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gray">
          <a:xfrm>
            <a:off x="123411" y="5309431"/>
            <a:ext cx="274467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i="1" dirty="0" smtClean="0">
                <a:solidFill>
                  <a:srgbClr val="7D4351"/>
                </a:solidFill>
              </a:rPr>
              <a:t>Свидетельство об окончании аспирантуры</a:t>
            </a:r>
            <a:endParaRPr lang="en-US" sz="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7" y="56462"/>
            <a:ext cx="8229600" cy="792162"/>
          </a:xfrm>
        </p:spPr>
        <p:txBody>
          <a:bodyPr/>
          <a:lstStyle/>
          <a:p>
            <a:r>
              <a:rPr lang="ru-RU" sz="4000" dirty="0" smtClean="0"/>
              <a:t>Общие сведения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49215-8DCA-40C3-8DEE-E6A2CD5B84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544" y="1047655"/>
            <a:ext cx="7924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>Отрасли науки по которым присуждается ученая степень</a:t>
            </a:r>
            <a:endParaRPr lang="ru-RU" sz="2000" u="sng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2" name="Picture 14" descr="C:\Документы\ШМУ\Блок Диссертация\Картинки\Mor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3782" y="1502696"/>
            <a:ext cx="1570526" cy="169177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14097" y="1475432"/>
            <a:ext cx="40929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1. Физико-математические</a:t>
            </a:r>
          </a:p>
          <a:p>
            <a:pPr marL="263525" indent="-263525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Технические</a:t>
            </a:r>
            <a:r>
              <a:rPr lang="ru-RU" dirty="0" smtClean="0"/>
              <a:t>	</a:t>
            </a:r>
          </a:p>
          <a:p>
            <a:pPr marL="263525" indent="-263525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3. Химические</a:t>
            </a:r>
          </a:p>
          <a:p>
            <a:pPr marL="263525" indent="-263525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4. Биологические</a:t>
            </a:r>
          </a:p>
          <a:p>
            <a:pPr marL="263525" indent="-263525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5. Науки о земле 	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97478" y="1587333"/>
            <a:ext cx="2736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6. Экономические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7. Филологические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8. Педагогические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9. Философские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601358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Номенклатура специальностей научных работников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диссертационных советах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594" y="5905867"/>
            <a:ext cx="79021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074049"/>
            <a:ext cx="4480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Г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руппа </a:t>
            </a:r>
            <a:r>
              <a:rPr lang="ru-RU" sz="2000" b="1" u="sng" dirty="0">
                <a:solidFill>
                  <a:schemeClr val="accent6">
                    <a:lumMod val="50000"/>
                  </a:schemeClr>
                </a:solidFill>
              </a:rPr>
              <a:t>научных </a:t>
            </a:r>
            <a:r>
              <a:rPr lang="ru-RU" sz="2000" b="1" u="sng" dirty="0" smtClean="0">
                <a:solidFill>
                  <a:schemeClr val="accent6">
                    <a:lumMod val="50000"/>
                  </a:schemeClr>
                </a:solidFill>
              </a:rPr>
              <a:t>специальностей</a:t>
            </a:r>
            <a:endParaRPr lang="ru-RU" sz="20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5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59583363"/>
              </p:ext>
            </p:extLst>
          </p:nvPr>
        </p:nvGraphicFramePr>
        <p:xfrm>
          <a:off x="64594" y="3649766"/>
          <a:ext cx="4877790" cy="21762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4517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effectLst/>
                        </a:rPr>
                        <a:t>1.1. Математика и механика </a:t>
                      </a:r>
                      <a:endParaRPr lang="ru-RU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ru-RU" sz="14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6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1.3. Физические науки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1.4. Химические науки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52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2.2. Электроника, </a:t>
                      </a:r>
                      <a:r>
                        <a:rPr lang="ru-RU" sz="1400" dirty="0" err="1" smtClean="0"/>
                        <a:t>фотоника</a:t>
                      </a:r>
                      <a:r>
                        <a:rPr lang="ru-RU" sz="1400" dirty="0" smtClean="0"/>
                        <a:t>, </a:t>
                      </a:r>
                      <a:r>
                        <a:rPr lang="ru-RU" sz="1400" dirty="0" err="1" smtClean="0"/>
                        <a:t>приборостроен</a:t>
                      </a:r>
                      <a:r>
                        <a:rPr lang="ru-RU" sz="1400" dirty="0" smtClean="0"/>
                        <a:t> и связь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6785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2.4. Энергетика и электротехника 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latin typeface="+mj-lt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67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2.5. Машиностроение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8371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8435340" algn="l"/>
                        </a:tabLst>
                      </a:pP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2.6.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Химические технологии</a:t>
                      </a:r>
                      <a:r>
                        <a:rPr lang="ru-RU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науки о материалах, </a:t>
                      </a: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l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8435340" algn="l"/>
                        </a:tabLs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металлургия</a:t>
                      </a:r>
                      <a:endParaRPr lang="ru-RU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>
                          <a:latin typeface="+mn-lt"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78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2.8. Недропользование и горные науки</a:t>
                      </a:r>
                      <a:endParaRPr lang="ru-RU" sz="1400" dirty="0"/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6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15355030"/>
              </p:ext>
            </p:extLst>
          </p:nvPr>
        </p:nvGraphicFramePr>
        <p:xfrm>
          <a:off x="4942384" y="3716822"/>
          <a:ext cx="3960440" cy="2042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3572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709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1.6. </a:t>
                      </a:r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Науки о земле </a:t>
                      </a:r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и окружающей среде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37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2.3</a:t>
                      </a:r>
                      <a:r>
                        <a:rPr lang="ru-RU" sz="14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технологии и </a:t>
                      </a:r>
                      <a:r>
                        <a:rPr lang="ru-RU" sz="1400" dirty="0" smtClean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телекоммуникации</a:t>
                      </a:r>
                      <a:endParaRPr lang="ru-RU" sz="14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5463101"/>
                  </a:ext>
                </a:extLst>
              </a:tr>
              <a:tr h="25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5.2. Экономика 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5.8. Педагогика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5.9. Филология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3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5.10. Искусствоведение и культурология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8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</a:pPr>
            <a:r>
              <a:rPr lang="ru-RU" kern="1200" dirty="0" smtClean="0">
                <a:solidFill>
                  <a:prstClr val="black"/>
                </a:solidFill>
                <a:ea typeface="+mn-ea"/>
                <a:cs typeface="+mn-cs"/>
              </a:rPr>
              <a:t>Обязанности аспиранта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381750"/>
            <a:ext cx="2133600" cy="476250"/>
          </a:xfrm>
        </p:spPr>
        <p:txBody>
          <a:bodyPr/>
          <a:lstStyle/>
          <a:p>
            <a:fld id="{A3A49215-8DCA-40C3-8DEE-E6A2CD5B84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010103"/>
            <a:ext cx="8248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За время обучения в аспирантуре аспирант должен: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3264" y="2276872"/>
            <a:ext cx="8587208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>
              <a:buFont typeface="Courier New" pitchFamily="49" charset="0"/>
              <a:buChar char="o"/>
            </a:pPr>
            <a:r>
              <a:rPr lang="ru-RU" sz="2500" dirty="0" smtClean="0"/>
              <a:t>выполнить образовательную и исследовательскую  </a:t>
            </a:r>
          </a:p>
          <a:p>
            <a:pPr lvl="0"/>
            <a:r>
              <a:rPr lang="ru-RU" sz="2500" dirty="0"/>
              <a:t> </a:t>
            </a:r>
            <a:r>
              <a:rPr lang="ru-RU" sz="2500" dirty="0" smtClean="0"/>
              <a:t>   составляющую индивидуального плана;</a:t>
            </a:r>
          </a:p>
          <a:p>
            <a:pPr marL="360363" indent="-360363">
              <a:buFont typeface="Courier New" pitchFamily="49" charset="0"/>
              <a:buChar char="o"/>
            </a:pPr>
            <a:endParaRPr lang="ru-RU" sz="1100" dirty="0" smtClean="0"/>
          </a:p>
          <a:p>
            <a:pPr marL="360363" indent="-360363">
              <a:buFont typeface="Courier New" pitchFamily="49" charset="0"/>
              <a:buChar char="o"/>
            </a:pPr>
            <a:r>
              <a:rPr lang="ru-RU" sz="2500" dirty="0" smtClean="0"/>
              <a:t>пройти педагогическую практику;</a:t>
            </a:r>
          </a:p>
          <a:p>
            <a:pPr marL="360363" indent="-360363">
              <a:buFont typeface="Courier New" pitchFamily="49" charset="0"/>
              <a:buChar char="o"/>
            </a:pPr>
            <a:endParaRPr lang="ru-RU" sz="1100" dirty="0" smtClean="0"/>
          </a:p>
          <a:p>
            <a:pPr marL="360363" lvl="0" indent="-360363">
              <a:buFont typeface="Courier New" pitchFamily="49" charset="0"/>
              <a:buChar char="o"/>
            </a:pPr>
            <a:r>
              <a:rPr lang="ru-RU" sz="2500" dirty="0"/>
              <a:t>с</a:t>
            </a:r>
            <a:r>
              <a:rPr lang="ru-RU" sz="2500" dirty="0" smtClean="0"/>
              <a:t>дать 3 кандидатских экзамена;</a:t>
            </a:r>
          </a:p>
          <a:p>
            <a:pPr marL="360363" lvl="0" indent="-360363">
              <a:buFont typeface="Courier New" pitchFamily="49" charset="0"/>
              <a:buChar char="o"/>
            </a:pPr>
            <a:endParaRPr lang="ru-RU" sz="1100" dirty="0" smtClean="0"/>
          </a:p>
          <a:p>
            <a:pPr marL="360363" indent="-360363">
              <a:buFont typeface="Courier New" pitchFamily="49" charset="0"/>
              <a:buChar char="o"/>
            </a:pPr>
            <a:r>
              <a:rPr lang="ru-RU" sz="2500" dirty="0"/>
              <a:t>опубликовать не менее 3-х статей, из них не менее 2 в журналах, индексируемых в базах </a:t>
            </a:r>
            <a:r>
              <a:rPr lang="ru-RU" sz="2500" dirty="0" err="1"/>
              <a:t>Scopus</a:t>
            </a:r>
            <a:r>
              <a:rPr lang="ru-RU" sz="2500" dirty="0"/>
              <a:t> и </a:t>
            </a:r>
            <a:r>
              <a:rPr lang="ru-RU" sz="2500" dirty="0" err="1"/>
              <a:t>Web</a:t>
            </a:r>
            <a:r>
              <a:rPr lang="ru-RU" sz="2500" dirty="0"/>
              <a:t> </a:t>
            </a:r>
            <a:r>
              <a:rPr lang="ru-RU" sz="2500" dirty="0" err="1"/>
              <a:t>of</a:t>
            </a:r>
            <a:r>
              <a:rPr lang="ru-RU" sz="2500" dirty="0"/>
              <a:t> </a:t>
            </a:r>
            <a:r>
              <a:rPr lang="ru-RU" sz="2500" dirty="0" err="1"/>
              <a:t>Science</a:t>
            </a:r>
            <a:r>
              <a:rPr lang="ru-RU" sz="2500" dirty="0"/>
              <a:t>;</a:t>
            </a:r>
          </a:p>
          <a:p>
            <a:pPr marL="360363" lvl="0" indent="-360363">
              <a:buFont typeface="Courier New" pitchFamily="49" charset="0"/>
              <a:buChar char="o"/>
            </a:pPr>
            <a:r>
              <a:rPr lang="ru-RU" sz="2500" dirty="0" smtClean="0"/>
              <a:t>подготовить диссертацию на соискание ученой степени кандидата наук. </a:t>
            </a:r>
            <a:r>
              <a:rPr lang="ru-RU" sz="2600" dirty="0" smtClean="0"/>
              <a:t>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957" y="188640"/>
            <a:ext cx="8229600" cy="792162"/>
          </a:xfrm>
        </p:spPr>
        <p:txBody>
          <a:bodyPr/>
          <a:lstStyle/>
          <a:p>
            <a:r>
              <a:rPr lang="ru-RU" kern="1200" dirty="0" smtClean="0">
                <a:solidFill>
                  <a:prstClr val="black"/>
                </a:solidFill>
              </a:rPr>
              <a:t>Обязанности аспиранта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48644" y="6393360"/>
            <a:ext cx="423826" cy="476250"/>
          </a:xfrm>
        </p:spPr>
        <p:txBody>
          <a:bodyPr/>
          <a:lstStyle/>
          <a:p>
            <a:fld id="{A3A49215-8DCA-40C3-8DEE-E6A2CD5B84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>
            <a:off x="395536" y="4362422"/>
            <a:ext cx="7858180" cy="85725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379642" y="3336093"/>
            <a:ext cx="7858180" cy="85725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gray">
          <a:xfrm>
            <a:off x="542916" y="3443250"/>
            <a:ext cx="1219200" cy="64294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gray">
          <a:xfrm>
            <a:off x="326200" y="2332137"/>
            <a:ext cx="7911622" cy="85725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gray">
          <a:xfrm>
            <a:off x="1852216" y="2569476"/>
            <a:ext cx="58196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000000"/>
                </a:solidFill>
              </a:rPr>
              <a:t>Определить тему научной работы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619108" y="3494054"/>
            <a:ext cx="608012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gray">
          <a:xfrm>
            <a:off x="896798" y="3514687"/>
            <a:ext cx="4844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1835696" y="3573016"/>
            <a:ext cx="655272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/>
              <a:t>Составить индивидуальный план работы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547670" y="4443382"/>
            <a:ext cx="1219200" cy="64294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gray">
          <a:xfrm>
            <a:off x="896798" y="4514819"/>
            <a:ext cx="4844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gray">
          <a:xfrm>
            <a:off x="1835696" y="4581128"/>
            <a:ext cx="626469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Утвердить на ученом совете Школы </a:t>
            </a:r>
          </a:p>
        </p:txBody>
      </p:sp>
      <p:sp>
        <p:nvSpPr>
          <p:cNvPr id="16" name="Freeform 17"/>
          <p:cNvSpPr>
            <a:spLocks/>
          </p:cNvSpPr>
          <p:nvPr/>
        </p:nvSpPr>
        <p:spPr bwMode="gray">
          <a:xfrm>
            <a:off x="623870" y="4527520"/>
            <a:ext cx="608012" cy="59213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54510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542916" y="2488297"/>
            <a:ext cx="1219200" cy="642943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38100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19107" y="2519317"/>
            <a:ext cx="608012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54510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54510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gray">
          <a:xfrm>
            <a:off x="896798" y="2514556"/>
            <a:ext cx="48442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105273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течение первых 2-х месяцев аспиранту с научным руководителем необходимо: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9642" y="5509964"/>
            <a:ext cx="84928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smtClean="0"/>
              <a:t>До 19 января </a:t>
            </a:r>
            <a:r>
              <a:rPr lang="ru-RU" sz="2400" dirty="0" smtClean="0"/>
              <a:t>план и выписку из протокола ученого совета школы об утверждении плана и темы диссертации  представить в отдел аспирантуры </a:t>
            </a:r>
            <a:r>
              <a:rPr lang="ru-RU" sz="2400" b="1" dirty="0" smtClean="0"/>
              <a:t>(подписанные) 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-166346" y="5413238"/>
            <a:ext cx="790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Обязанности аспиранта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936104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Экзаменационная сессия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раз в год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ltGray">
          <a:xfrm>
            <a:off x="905880" y="2289324"/>
            <a:ext cx="7344816" cy="14401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922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 sz="16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1367644" y="2470795"/>
            <a:ext cx="66247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/>
              <a:t>с 9 января  по 20 января</a:t>
            </a:r>
          </a:p>
          <a:p>
            <a:pPr algn="ctr">
              <a:buNone/>
            </a:pPr>
            <a:r>
              <a:rPr lang="ru-RU" sz="3200" b="1" dirty="0" smtClean="0"/>
              <a:t>10 июня по 21 июня   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 bwMode="gray">
          <a:xfrm>
            <a:off x="251520" y="4306292"/>
            <a:ext cx="8568952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Научная сессия (аттестация) 1 раз в год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ltGray">
          <a:xfrm>
            <a:off x="683568" y="5301208"/>
            <a:ext cx="7992888" cy="10573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4314"/>
                  <a:invGamma/>
                </a:schemeClr>
              </a:gs>
            </a:gsLst>
            <a:lin ang="54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ru-RU" sz="3200" b="1" dirty="0" smtClean="0"/>
              <a:t>с 01 октября – 01 декабря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Права аспиранта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417423"/>
            <a:ext cx="6444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</a:rPr>
              <a:t>Аспиранты имеют право на: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20888"/>
            <a:ext cx="828092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0" indent="-360363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dirty="0" smtClean="0"/>
              <a:t>получение стипендии</a:t>
            </a:r>
          </a:p>
          <a:p>
            <a:pPr marL="360363" lvl="0" indent="-360363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dirty="0" smtClean="0"/>
              <a:t>отсрочку от армии</a:t>
            </a:r>
          </a:p>
          <a:p>
            <a:pPr marL="360363" lvl="0" indent="-360363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dirty="0" smtClean="0"/>
              <a:t>проживание в общежитии</a:t>
            </a:r>
          </a:p>
          <a:p>
            <a:pPr marL="360363" lvl="0" indent="-360363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dirty="0" smtClean="0"/>
              <a:t>участие в конкурсах, программах, грантах и т.д.</a:t>
            </a:r>
          </a:p>
          <a:p>
            <a:pPr marL="360363" lvl="0" indent="-360363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500" dirty="0" smtClean="0"/>
              <a:t>материальную поддержку (в тяжелых жизненных ситуациях, на стоматологию, рождение ребенка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">
  <a:themeElements>
    <a:clrScheme name="Default Design 3">
      <a:dk1>
        <a:srgbClr val="000000"/>
      </a:dk1>
      <a:lt1>
        <a:srgbClr val="E3D9D3"/>
      </a:lt1>
      <a:dk2>
        <a:srgbClr val="A50021"/>
      </a:dk2>
      <a:lt2>
        <a:srgbClr val="808080"/>
      </a:lt2>
      <a:accent1>
        <a:srgbClr val="5E87CA"/>
      </a:accent1>
      <a:accent2>
        <a:srgbClr val="B75D86"/>
      </a:accent2>
      <a:accent3>
        <a:srgbClr val="EFE9E6"/>
      </a:accent3>
      <a:accent4>
        <a:srgbClr val="000000"/>
      </a:accent4>
      <a:accent5>
        <a:srgbClr val="B6C3E1"/>
      </a:accent5>
      <a:accent6>
        <a:srgbClr val="A65379"/>
      </a:accent6>
      <a:hlink>
        <a:srgbClr val="5DB648"/>
      </a:hlink>
      <a:folHlink>
        <a:srgbClr val="C2A29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8D4E2"/>
        </a:lt1>
        <a:dk2>
          <a:srgbClr val="015465"/>
        </a:dk2>
        <a:lt2>
          <a:srgbClr val="808080"/>
        </a:lt2>
        <a:accent1>
          <a:srgbClr val="B96F81"/>
        </a:accent1>
        <a:accent2>
          <a:srgbClr val="84B75D"/>
        </a:accent2>
        <a:accent3>
          <a:srgbClr val="E0E6EE"/>
        </a:accent3>
        <a:accent4>
          <a:srgbClr val="000000"/>
        </a:accent4>
        <a:accent5>
          <a:srgbClr val="D9BBC1"/>
        </a:accent5>
        <a:accent6>
          <a:srgbClr val="77A653"/>
        </a:accent6>
        <a:hlink>
          <a:srgbClr val="B88A68"/>
        </a:hlink>
        <a:folHlink>
          <a:srgbClr val="91A7C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CE1C9"/>
        </a:lt1>
        <a:dk2>
          <a:srgbClr val="660066"/>
        </a:dk2>
        <a:lt2>
          <a:srgbClr val="808080"/>
        </a:lt2>
        <a:accent1>
          <a:srgbClr val="8F7AC4"/>
        </a:accent1>
        <a:accent2>
          <a:srgbClr val="D79E5F"/>
        </a:accent2>
        <a:accent3>
          <a:srgbClr val="E2EEE1"/>
        </a:accent3>
        <a:accent4>
          <a:srgbClr val="000000"/>
        </a:accent4>
        <a:accent5>
          <a:srgbClr val="C6BEDE"/>
        </a:accent5>
        <a:accent6>
          <a:srgbClr val="C38F55"/>
        </a:accent6>
        <a:hlink>
          <a:srgbClr val="6494BC"/>
        </a:hlink>
        <a:folHlink>
          <a:srgbClr val="A6BD9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E3D9D3"/>
        </a:lt1>
        <a:dk2>
          <a:srgbClr val="A50021"/>
        </a:dk2>
        <a:lt2>
          <a:srgbClr val="808080"/>
        </a:lt2>
        <a:accent1>
          <a:srgbClr val="5E87CA"/>
        </a:accent1>
        <a:accent2>
          <a:srgbClr val="B75D86"/>
        </a:accent2>
        <a:accent3>
          <a:srgbClr val="EFE9E6"/>
        </a:accent3>
        <a:accent4>
          <a:srgbClr val="000000"/>
        </a:accent4>
        <a:accent5>
          <a:srgbClr val="B6C3E1"/>
        </a:accent5>
        <a:accent6>
          <a:srgbClr val="A65379"/>
        </a:accent6>
        <a:hlink>
          <a:srgbClr val="5DB648"/>
        </a:hlink>
        <a:folHlink>
          <a:srgbClr val="C2A29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5156</TotalTime>
  <Words>1030</Words>
  <Application>Microsoft Office PowerPoint</Application>
  <PresentationFormat>Экран (4:3)</PresentationFormat>
  <Paragraphs>298</Paragraphs>
  <Slides>20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Презентация</vt:lpstr>
      <vt:lpstr>Документ</vt:lpstr>
      <vt:lpstr>Адаптационный модуль (Введение в аспирантуру)</vt:lpstr>
      <vt:lpstr>Общие сведения</vt:lpstr>
      <vt:lpstr>Федеральный закон от   30 декабря 2020 г. № 517-ФЗ  «ОБ ОБРАЗОВАНИИ»</vt:lpstr>
      <vt:lpstr>Общие сведения</vt:lpstr>
      <vt:lpstr>Общие сведения</vt:lpstr>
      <vt:lpstr>Обязанности аспиранта </vt:lpstr>
      <vt:lpstr>Обязанности аспиранта </vt:lpstr>
      <vt:lpstr>Обязанности аспиранта</vt:lpstr>
      <vt:lpstr>Права аспиранта</vt:lpstr>
      <vt:lpstr>Презентация PowerPoint</vt:lpstr>
      <vt:lpstr>Индивидуальная образовательная траектория - 240 ECTS </vt:lpstr>
      <vt:lpstr>Индивидуальная образовательная траектория - 240 ECTS </vt:lpstr>
      <vt:lpstr>ОРГАНИЗАЦИЯ ОБУЧЕНИЯ АСПИРАНТА</vt:lpstr>
      <vt:lpstr>Индивидуальный план</vt:lpstr>
      <vt:lpstr>Научная сессия (аттестация)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написать кандидатскую диссертацию</dc:title>
  <dc:creator>Olga E. Mityanina</dc:creator>
  <cp:lastModifiedBy>Anna Y. Zaharova</cp:lastModifiedBy>
  <cp:revision>606</cp:revision>
  <dcterms:created xsi:type="dcterms:W3CDTF">2010-05-28T03:05:21Z</dcterms:created>
  <dcterms:modified xsi:type="dcterms:W3CDTF">2023-09-14T02:27:48Z</dcterms:modified>
</cp:coreProperties>
</file>