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28BE46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12.02.2024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4256" y="1894702"/>
            <a:ext cx="7396425" cy="2165607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Государственная итоговая аттестация</a:t>
            </a:r>
            <a:br>
              <a:rPr lang="ru-RU" sz="3600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037138" y="6391656"/>
            <a:ext cx="1381950" cy="3798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93939"/>
                </a:solidFill>
              </a:rPr>
              <a:t>14.02.2024</a:t>
            </a:r>
            <a:endParaRPr lang="ru-RU" dirty="0">
              <a:solidFill>
                <a:srgbClr val="39393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970590" y="4979008"/>
            <a:ext cx="7072058" cy="8080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93939"/>
                </a:solidFill>
              </a:rPr>
              <a:t>Барская Анна Валерьевна, </a:t>
            </a:r>
          </a:p>
          <a:p>
            <a:r>
              <a:rPr lang="ru-RU" dirty="0" smtClean="0">
                <a:solidFill>
                  <a:srgbClr val="393939"/>
                </a:solidFill>
              </a:rPr>
              <a:t>заведующий отделом аспирантуры и докторантуры</a:t>
            </a:r>
            <a:endParaRPr lang="ru-RU" dirty="0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512" y="2360380"/>
            <a:ext cx="11237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Аспиранты, не прошедшие ГИА по уважительной причине </a:t>
            </a:r>
          </a:p>
          <a:p>
            <a:pPr marL="987425" indent="-987425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              (временная нетрудоспособность, исполнение общественных или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обязанностей, вызов в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др.)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вправе пройти ее в течение 6 месяцев при условии представления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подтверждающего документа.</a:t>
            </a:r>
          </a:p>
          <a:p>
            <a:pPr indent="357188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Аспиранты, не прошедшие одно испытание по уважительной причине, допускаются к сдаче следующего испытания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Аспиранты, не прошедшие ГИА по неуважительной причине, могут повторно пройти не ранее чем через 1 год и не позднее чем через 5 лет.</a:t>
            </a:r>
          </a:p>
          <a:p>
            <a:pPr marL="0"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повторного прохождения ГИА необходимо восстановиться в ТПУ на период времени, предусмотренный календарным учебным графиком для ГИА по соответствующей ООП.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5456" y="1428241"/>
            <a:ext cx="681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Повторное прохождение ГИА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44" y="2039112"/>
            <a:ext cx="11365992" cy="4310888"/>
          </a:xfrm>
        </p:spPr>
        <p:txBody>
          <a:bodyPr>
            <a:noAutofit/>
          </a:bodyPr>
          <a:lstStyle/>
          <a:p>
            <a:pPr marL="265113" indent="-265113">
              <a:buNone/>
            </a:pP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образования и науки РФ от 18.03.2016 г. № 227 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5113" indent="0">
              <a:buNone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 утверждении Порядка проведения государственной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итоговой аттестации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 образовательным программам высшего образования –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программам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подготовки научно-педагогических кадров в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аспирантуре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(адъюнктуре), программам ординатуры, программам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ассистентуры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-стажировки»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ТПУ от 21.03.2017 № 29/од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«Положение о порядке проведения государственной итоговой аттестации по образовательным программам высшего образования  – программам подготовки научно-педагогических кадров в аспирантуре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ТПУ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ГОСТ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Р 7.0.11-2011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«Диссертация и автореферат диссертации. Структура и правила оформления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1252728"/>
            <a:ext cx="4517136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25308"/>
            <a:ext cx="9541934" cy="8176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аттестация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508180" y="1600168"/>
            <a:ext cx="6580187" cy="3733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Проверка уровня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компетенций, определенных ФГОС и ООП ТПУ.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Универсальных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компетенци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Общепрофессиональных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компетенци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4776" y="2790825"/>
            <a:ext cx="4664074" cy="202882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Присвоение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«Исследователь. Преподаватель-исследователь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Выдача Диплома об окончании аспирантуры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528" y="1600168"/>
            <a:ext cx="2431288" cy="46166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kern="0" dirty="0">
                <a:solidFill>
                  <a:prstClr val="black"/>
                </a:solidFill>
                <a:latin typeface="Calibri"/>
              </a:rPr>
              <a:t>В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результате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29825" y="1600169"/>
            <a:ext cx="2041525" cy="46166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ГИА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706" y="1360932"/>
            <a:ext cx="9325356" cy="570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Сроки </a:t>
            </a:r>
            <a:r>
              <a:rPr lang="ru-RU" sz="2400" dirty="0"/>
              <a:t>проведения ГИА </a:t>
            </a:r>
            <a:r>
              <a:rPr lang="ru-RU" sz="2400" b="1" dirty="0" smtClean="0"/>
              <a:t>с 20 </a:t>
            </a:r>
            <a:r>
              <a:rPr lang="ru-RU" sz="2400" b="1" dirty="0"/>
              <a:t>мая по </a:t>
            </a:r>
            <a:r>
              <a:rPr lang="ru-RU" sz="2400" b="1" dirty="0" smtClean="0"/>
              <a:t>28 </a:t>
            </a:r>
            <a:r>
              <a:rPr lang="ru-RU" sz="2400" b="1" dirty="0"/>
              <a:t>июня </a:t>
            </a:r>
            <a:r>
              <a:rPr lang="ru-RU" sz="2400" b="1" dirty="0" smtClean="0"/>
              <a:t>2024 </a:t>
            </a:r>
            <a:r>
              <a:rPr lang="ru-RU" sz="2400" b="1" dirty="0"/>
              <a:t>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12126" y="2020872"/>
            <a:ext cx="4104292" cy="16198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экзамен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269480" y="2032302"/>
            <a:ext cx="4377530" cy="16198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об основных результатах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научно-квалификационной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(НКР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9478" y="3855137"/>
            <a:ext cx="5743538" cy="27742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защиты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научно-педагогического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аспирант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компетенции: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(курс лекций, модуль дисциплины, лабораторный практикум, учебно-методическая документация и др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(стажировка, планирование и обработка эксперимента, литературный обзор и др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 в виде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92824" y="3852750"/>
            <a:ext cx="5511386" cy="27742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НКР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соответствовать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критериям, установленным для диссертации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соискание ученой степени кандидата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marL="90488" lvl="1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езультаты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НКР должны быть опубликованы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научных рецензируемых изданиях, определенных Перечнем ВАК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3-х  для социально-экономических и гуманитарных наук;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 для технических и естественных наук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745736" y="2232917"/>
            <a:ext cx="2651760" cy="100405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Между </a:t>
            </a:r>
            <a:r>
              <a:rPr lang="ru-RU" sz="1600" dirty="0">
                <a:solidFill>
                  <a:schemeClr val="tx1"/>
                </a:solidFill>
              </a:rPr>
              <a:t>этапами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не менее 7 дней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918" y="2039112"/>
            <a:ext cx="11870018" cy="4736592"/>
          </a:xfrm>
        </p:spPr>
        <p:txBody>
          <a:bodyPr>
            <a:noAutofit/>
          </a:bodyPr>
          <a:lstStyle/>
          <a:p>
            <a:pPr marL="2871788" indent="-2871788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15 апреля 2024 г.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утверждается допуск к ГИА по представлению научного руководителя аспиранта  (отдел аспирантуры)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приказе утверждаются:</a:t>
            </a:r>
          </a:p>
          <a:p>
            <a:pPr marL="625475" lvl="0" indent="-2667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научно-педагогического проекта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(государственный экзамен)</a:t>
            </a:r>
          </a:p>
          <a:p>
            <a:pPr marL="625475" lvl="0" indent="-2667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научного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доклада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Аспиранты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допущенные до ГИА отчисляются из аспирантуры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мая)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бюджетных мест возможно восстановление для прохождения ГИА не ранее, чем 1 год и не позднее, чем через 5 лет</a:t>
            </a:r>
          </a:p>
          <a:p>
            <a:pPr marL="265113" indent="-265113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0918" y="1360932"/>
            <a:ext cx="10022930" cy="47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к ГИА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6794" y="4138345"/>
            <a:ext cx="7040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784" y="4138345"/>
            <a:ext cx="7991856" cy="923330"/>
          </a:xfrm>
          <a:prstGeom prst="rect">
            <a:avLst/>
          </a:prstGeom>
          <a:solidFill>
            <a:srgbClr val="D3F6CA"/>
          </a:solidFill>
        </p:spPr>
        <p:txBody>
          <a:bodyPr wrap="square">
            <a:spAutoFit/>
          </a:bodyPr>
          <a:lstStyle/>
          <a:p>
            <a:pPr marL="0"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 теме НКР(диссертации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НКР (диссертации) утверждается на Ученом совете школы в течении 3-х месяцев с момента зачисления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аспирантуру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25308"/>
            <a:ext cx="9541934" cy="8176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аттестация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901184" y="1755648"/>
            <a:ext cx="7290816" cy="4965192"/>
          </a:xfrm>
        </p:spPr>
        <p:txBody>
          <a:bodyPr>
            <a:normAutofit/>
          </a:bodyPr>
          <a:lstStyle/>
          <a:p>
            <a:pPr marL="1792288" indent="-17922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ГЭК создаются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 или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ряду специальностей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 направлению подготовки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ООП,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действуют до конца календарного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lvl="1" indent="-143510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ГЭК состоит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 председателя и членов комиссии.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работает в ТПУ, имеет ученую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доктора наук по научной специальности, соответствующей направлению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35100" lvl="1" indent="-143510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ГЭК состоит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менее чем из 5 человек, из которых не менее 50% не сотрудники ТПУ, имеют ученую степень в соответствующей области.</a:t>
            </a:r>
          </a:p>
          <a:p>
            <a:pPr marL="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Заседание ГЭК правомочно, если в нем участвуют не менее 2/3 от числа членов. Решения ГЭК принимаются простым большинством голосов. При равном числе голосов председатель обладает правом решающего голоса.</a:t>
            </a:r>
          </a:p>
          <a:p>
            <a:pPr marL="0" lvl="1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апелляционной комиссии – ректор ТПУ.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состав апелляционной комиссии включаются не менее 4 человек из числа НПР ТПУ, которые не входят в состав ГЭК.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9640" y="3248025"/>
            <a:ext cx="4439792" cy="2686431"/>
          </a:xfrm>
        </p:spPr>
        <p:txBody>
          <a:bodyPr>
            <a:normAutofit/>
          </a:bodyPr>
          <a:lstStyle/>
          <a:p>
            <a:pPr marL="265113" indent="-265113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31 декабря 2023 г.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ts val="0"/>
              </a:spcBef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утверждаются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председатели ГЭК 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ts val="0"/>
              </a:spcBef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(отдел аспирантуры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 апреля 2024 г.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утверждается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состав ГЭК и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(школа, отделение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392" y="2267680"/>
            <a:ext cx="2120392" cy="46166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Calibri"/>
              </a:rPr>
              <a:t>Приказы: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4462" y="998462"/>
            <a:ext cx="8294714" cy="47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экзаменационная комиссия (ГЭК)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918" y="2075688"/>
            <a:ext cx="11870018" cy="4453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месяц  до проведения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НАУЧНОГО ДОКЛАДА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электронном и/или бумажном виде должен быть предоставлен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рецензентам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рецензент – сотрудник ТПУ, имеющий ученую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рецензент – не сотрудник ТПУ, имеющий ученую степень.</a:t>
            </a:r>
          </a:p>
          <a:p>
            <a:pPr marL="228600" lvl="1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 неделю до представления НД  текст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НАУЧНОГО ДОКЛАДА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быть проверен в системе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Антиплагиат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(ответственный – научный руководитель)</a:t>
            </a:r>
          </a:p>
          <a:p>
            <a:pPr marL="0" indent="0" algn="ctr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НД = структуре автореферата</a:t>
            </a:r>
          </a:p>
          <a:p>
            <a:pPr marL="0" indent="0" algn="ctr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НКР = д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иссертация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40882" y="1439687"/>
            <a:ext cx="8413586" cy="47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представления научного доклада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382" y="5481011"/>
            <a:ext cx="7040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0846" y="5512198"/>
            <a:ext cx="720657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ЭБС выставляем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АННОТАЦИЮ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научному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докладу</a:t>
            </a:r>
          </a:p>
          <a:p>
            <a:pPr marL="0"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504" y="1995702"/>
            <a:ext cx="1127455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0995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НКР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(диссертация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0995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Научный доклад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(автореферат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Аннотация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(для размещения в ЭБС)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об утверждении темы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(должна совпадать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темой НКР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проверке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текста НД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Антиплагиат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внешняя и внутренняя рецензия с оценкой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отзыв научного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 с оценкой.</a:t>
            </a:r>
          </a:p>
          <a:p>
            <a:pPr lvl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i="1" u="sng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tpu.ru</a:t>
            </a:r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Аспиранту / Обучающемуся в аспирантуре / Бланки </a:t>
            </a:r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576" y="1444720"/>
            <a:ext cx="8475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 ГЭК предоставляются следующие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1894036"/>
            <a:ext cx="11237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автора (до 20 минут)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выступление и вопросы от членов ГЭК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рецензии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отзыв научного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каждого аспиранта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заполняется: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 по приему государственного экзамена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представлению научного доклада.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о присвоении квалификации «Исследователь.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Преподаватель-Исследователь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ГЭ и представления НД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выполненной НКР определяются оценками: «отлично», «хорошо», «удовлетворительно», «неудовлетворительно».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ГЭК объявляется аспиранту в тот же день.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прошедшие ГИА в связи с неявкой по неуважительной причине или в связи с получением оценки «неудовлетворительно», отчисляются из ТПУ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4872" y="1369139"/>
            <a:ext cx="681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Процедура представления 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научного доклада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4424" y="2143611"/>
            <a:ext cx="5147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Рекомендуемая продолжительность – 45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1416</TotalTime>
  <Words>930</Words>
  <Application>Microsoft Office PowerPoint</Application>
  <PresentationFormat>Широкоэкранный</PresentationFormat>
  <Paragraphs>136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Тема Office</vt:lpstr>
      <vt:lpstr>Государственная итоговая аттестация 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  <vt:lpstr>Государственная итоговая аттестация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Барская Анна Валерьевна</cp:lastModifiedBy>
  <cp:revision>35</cp:revision>
  <cp:lastPrinted>2021-08-02T01:21:27Z</cp:lastPrinted>
  <dcterms:created xsi:type="dcterms:W3CDTF">2022-09-15T08:49:06Z</dcterms:created>
  <dcterms:modified xsi:type="dcterms:W3CDTF">2024-02-12T08:21:51Z</dcterms:modified>
</cp:coreProperties>
</file>