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70" r:id="rId4"/>
    <p:sldId id="262" r:id="rId5"/>
    <p:sldId id="271" r:id="rId6"/>
    <p:sldId id="272" r:id="rId7"/>
    <p:sldId id="265" r:id="rId8"/>
    <p:sldId id="266" r:id="rId9"/>
  </p:sldIdLst>
  <p:sldSz cx="12192000" cy="6858000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Седнев" initials="ДС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729"/>
    <a:srgbClr val="A2A1A1"/>
    <a:srgbClr val="393939"/>
    <a:srgbClr val="28BE46"/>
    <a:srgbClr val="686868"/>
    <a:srgbClr val="6C6D6C"/>
    <a:srgbClr val="CC2E2A"/>
    <a:srgbClr val="808080"/>
    <a:srgbClr val="1E7DC2"/>
    <a:srgbClr val="0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92" autoAdjust="0"/>
    <p:restoredTop sz="94668" autoAdjust="0"/>
  </p:normalViewPr>
  <p:slideViewPr>
    <p:cSldViewPr snapToGrid="0" showGuides="1">
      <p:cViewPr>
        <p:scale>
          <a:sx n="80" d="100"/>
          <a:sy n="80" d="100"/>
        </p:scale>
        <p:origin x="1085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33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9973-B2ED-47F8-8A78-D28DB888792A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D72E-0A6E-4C0A-A8ED-F814144E9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DC125-F1CB-421D-BF0C-479EBC807B8B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242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DB774-640C-411A-8718-DDB764B4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0" y="-1"/>
            <a:ext cx="42037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70455" y="1894702"/>
            <a:ext cx="6760226" cy="2165607"/>
          </a:xfrm>
        </p:spPr>
        <p:txBody>
          <a:bodyPr anchor="b">
            <a:normAutofit/>
          </a:bodyPr>
          <a:lstStyle>
            <a:lvl1pPr algn="l">
              <a:defRPr sz="3400" cap="all" spc="300" baseline="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70454" y="4060310"/>
            <a:ext cx="6760226" cy="832965"/>
          </a:xfrm>
        </p:spPr>
        <p:txBody>
          <a:bodyPr/>
          <a:lstStyle>
            <a:lvl1pPr marL="0" indent="0" algn="l">
              <a:buNone/>
              <a:defRPr sz="2400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Дополнительное название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4233793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037704" y="4893275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37138" y="6482492"/>
            <a:ext cx="1949450" cy="28901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70590" y="4979008"/>
            <a:ext cx="4890102" cy="808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ФИО выступающего,</a:t>
            </a:r>
          </a:p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38" y="1199256"/>
            <a:ext cx="1946933" cy="5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бумаг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/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94934" y="3386239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232" y="1545491"/>
            <a:ext cx="6757088" cy="1472143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3124" y="3282805"/>
            <a:ext cx="8929127" cy="28941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17" y="562598"/>
            <a:ext cx="1946933" cy="500405"/>
          </a:xfrm>
          <a:prstGeom prst="rect">
            <a:avLst/>
          </a:prstGeom>
        </p:spPr>
      </p:pic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19.02.2025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0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28356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олько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4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83756" y="2951692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246438"/>
            <a:ext cx="7287244" cy="32532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1200" y="64996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Дата 2"/>
          <p:cNvSpPr>
            <a:spLocks noGrp="1"/>
          </p:cNvSpPr>
          <p:nvPr>
            <p:ph type="dt" sz="half" idx="13"/>
          </p:nvPr>
        </p:nvSpPr>
        <p:spPr>
          <a:xfrm>
            <a:off x="149857" y="6499653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19.02.2025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4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пис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827633"/>
            <a:ext cx="4754795" cy="26720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62763" y="3827558"/>
            <a:ext cx="4785540" cy="26716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983756" y="3742113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983756" y="2959147"/>
            <a:ext cx="5108575" cy="43656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3756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Дата 2"/>
          <p:cNvSpPr>
            <a:spLocks noGrp="1"/>
          </p:cNvSpPr>
          <p:nvPr>
            <p:ph type="dt" sz="half" idx="15"/>
          </p:nvPr>
        </p:nvSpPr>
        <p:spPr>
          <a:xfrm>
            <a:off x="254499" y="6492874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19.02.2025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09979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.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-1" y="-1"/>
            <a:ext cx="4942703" cy="685800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4983892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99" y="680908"/>
            <a:ext cx="4061942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35612" y="6450227"/>
            <a:ext cx="4324825" cy="32951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86680" y="6450227"/>
            <a:ext cx="1795572" cy="329514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34658" y="2199349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535613" y="2085975"/>
            <a:ext cx="6088062" cy="4270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55763" y="2085975"/>
            <a:ext cx="2990850" cy="4270375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4" name="Дата 2"/>
          <p:cNvSpPr>
            <a:spLocks noGrp="1"/>
          </p:cNvSpPr>
          <p:nvPr>
            <p:ph type="dt" sz="half" idx="10"/>
          </p:nvPr>
        </p:nvSpPr>
        <p:spPr>
          <a:xfrm>
            <a:off x="1655763" y="645349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19.02.2025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2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11" y="755267"/>
            <a:ext cx="1150741" cy="2677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-1" b="15745"/>
          <a:stretch/>
        </p:blipFill>
        <p:spPr>
          <a:xfrm>
            <a:off x="4597400" y="-1"/>
            <a:ext cx="75946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4597400" y="0"/>
            <a:ext cx="75946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128656" y="1854714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656" y="197708"/>
            <a:ext cx="5131694" cy="1627916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8656" y="2203955"/>
            <a:ext cx="6585470" cy="397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28656" y="6440684"/>
            <a:ext cx="4882610" cy="33905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11266" y="6440684"/>
            <a:ext cx="1870986" cy="339057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19.02.2025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7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/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199" y="1728062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462319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4052" cy="4547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558363"/>
            <a:ext cx="1946933" cy="500405"/>
          </a:xfrm>
          <a:prstGeom prst="rect">
            <a:avLst/>
          </a:prstGeom>
        </p:spPr>
      </p:pic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19.02.2025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7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Безбумаж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59529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на б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674"/>
          <a:stretch/>
        </p:blipFill>
        <p:spPr>
          <a:xfrm>
            <a:off x="0" y="-1"/>
            <a:ext cx="12192000" cy="2794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8829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971854" y="1046344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2140550" y="2698275"/>
            <a:ext cx="4398550" cy="1048039"/>
          </a:xfrm>
        </p:spPr>
        <p:txBody>
          <a:bodyPr>
            <a:normAutofit/>
          </a:bodyPr>
          <a:lstStyle>
            <a:lvl1pPr>
              <a:defRPr sz="35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6394" y="1491963"/>
            <a:ext cx="5925858" cy="468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5520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55206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56301" y="936625"/>
            <a:ext cx="4695224" cy="338138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430860"/>
            <a:ext cx="1621902" cy="416865"/>
          </a:xfrm>
          <a:prstGeom prst="rect">
            <a:avLst/>
          </a:prstGeom>
        </p:spPr>
      </p:pic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66485" y="645520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19.02.2025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-6350" y="4562475"/>
            <a:ext cx="12192000" cy="2295525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-6350" y="4562474"/>
            <a:ext cx="12192000" cy="22955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17" y="562598"/>
            <a:ext cx="1946933" cy="500405"/>
          </a:xfrm>
          <a:prstGeom prst="rect">
            <a:avLst/>
          </a:prstGeom>
        </p:spPr>
      </p:pic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831850" y="6356349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19.02.2025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488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40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</a:t>
            </a:r>
          </a:p>
          <a:p>
            <a:pPr lvl="4"/>
            <a:r>
              <a:rPr lang="ru-RU" dirty="0"/>
              <a:t>Пятый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1880" y="6455135"/>
            <a:ext cx="1980371" cy="2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5" r:id="rId7"/>
    <p:sldLayoutId id="2147483650" r:id="rId8"/>
    <p:sldLayoutId id="2147483651" r:id="rId9"/>
    <p:sldLayoutId id="2147483664" r:id="rId10"/>
    <p:sldLayoutId id="2147483654" r:id="rId11"/>
    <p:sldLayoutId id="2147483655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484" y="2286000"/>
            <a:ext cx="11163753" cy="1313740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</a:pPr>
            <a:r>
              <a:rPr lang="ru-RU" sz="2800" dirty="0" err="1" smtClean="0"/>
              <a:t>ПОРЯДоК</a:t>
            </a:r>
            <a:r>
              <a:rPr lang="ru-RU" sz="2800" dirty="0" smtClean="0"/>
              <a:t> ПРОВЕДЕНИЯ </a:t>
            </a:r>
            <a:br>
              <a:rPr lang="ru-RU" sz="2800" dirty="0" smtClean="0"/>
            </a:br>
            <a:r>
              <a:rPr lang="ru-RU" sz="2800" dirty="0" smtClean="0"/>
              <a:t>итоговой </a:t>
            </a:r>
            <a:r>
              <a:rPr lang="ru-RU" sz="2800" dirty="0"/>
              <a:t>аттестации </a:t>
            </a:r>
            <a:r>
              <a:rPr lang="ru-RU" sz="2800" dirty="0" smtClean="0"/>
              <a:t>аспирантов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885726" y="6319467"/>
            <a:ext cx="1381950" cy="37984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393939"/>
                </a:solidFill>
              </a:rPr>
              <a:t>Февраль 2025</a:t>
            </a:r>
            <a:endParaRPr lang="ru-RU" dirty="0">
              <a:solidFill>
                <a:srgbClr val="393939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4330510" y="5353912"/>
            <a:ext cx="7072058" cy="8080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393939"/>
                </a:solidFill>
              </a:rPr>
              <a:t>Барская Анна Валерьевна, </a:t>
            </a:r>
          </a:p>
          <a:p>
            <a:r>
              <a:rPr lang="ru-RU" dirty="0" smtClean="0">
                <a:solidFill>
                  <a:srgbClr val="393939"/>
                </a:solidFill>
              </a:rPr>
              <a:t>заведующий отделом аспирантуры и докторантуры</a:t>
            </a:r>
            <a:endParaRPr lang="ru-RU" dirty="0">
              <a:solidFill>
                <a:srgbClr val="3939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918" y="140773"/>
            <a:ext cx="9385161" cy="823785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итоговая аттестация аспирантов</a:t>
            </a:r>
            <a:endParaRPr lang="ru-RU" sz="3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445" y="1799249"/>
            <a:ext cx="11835384" cy="201056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ФЗ № 517 от 30 декабря 2020 г. 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внесении изменений в ФЗ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 образовании в РФ» и отдельные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законодательные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акты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</a:p>
          <a:p>
            <a:pPr marL="265113" indent="-265113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ФЗ № 127 от 23 августа 1996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lang="ru-RU" dirty="0"/>
              <a:t> </a:t>
            </a:r>
            <a:endParaRPr lang="ru-RU" dirty="0" smtClean="0"/>
          </a:p>
          <a:p>
            <a:pPr marL="265113" indent="-265113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«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 науке и государственной научно-технической политике»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4084285"/>
            <a:ext cx="12296274" cy="2677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4445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подготовки и выдачи заключения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диссертации на соискание ученой степени кандидата наук, ученой степени доктора наук в Томском политехническом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университете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10.01.2024 № 10-1/од</a:t>
            </a:r>
          </a:p>
          <a:p>
            <a:pPr marL="444500" indent="-4445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4445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итоговой аттестации аспирантов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обучающихся по программам подготовки научных и научно-педагогических кадров в аспирантуре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ТПУ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15.07.2024 № 197-2/од</a:t>
            </a:r>
          </a:p>
        </p:txBody>
      </p:sp>
    </p:spTree>
    <p:extLst>
      <p:ext uri="{BB962C8B-B14F-4D97-AF65-F5344CB8AC3E}">
        <p14:creationId xmlns:p14="http://schemas.microsoft.com/office/powerpoint/2010/main" val="26445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918" y="235900"/>
            <a:ext cx="9385161" cy="823785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итоговая аттестация аспирантов</a:t>
            </a:r>
            <a:endParaRPr lang="ru-RU" sz="3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85012" y="1954634"/>
            <a:ext cx="9468852" cy="1775156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Проводится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форме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оценки 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диссертации на соискание ученой степени кандидата наук на предмет ее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соответствия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критериям, установленным в соответствии с законом "О науке и государственной научно-технической политике»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85011" y="4006805"/>
            <a:ext cx="11634536" cy="2634625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Выдается: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Заключение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Свидетельство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 окончании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аспирантуры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Справка о сданных кандидатских экзаменах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lvl="1"/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лиц, успешно прошедших итоговую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аттестацию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представлении диссертации к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защите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 года после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окончания аспирантуры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018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4351" y="190180"/>
            <a:ext cx="5012018" cy="823785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итоговая аттестация</a:t>
            </a:r>
            <a:endParaRPr lang="ru-RU" sz="3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335226"/>
              </p:ext>
            </p:extLst>
          </p:nvPr>
        </p:nvGraphicFramePr>
        <p:xfrm>
          <a:off x="191702" y="2057400"/>
          <a:ext cx="11803781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03781">
                  <a:extLst>
                    <a:ext uri="{9D8B030D-6E8A-4147-A177-3AD203B41FA5}">
                      <a16:colId xmlns:a16="http://schemas.microsoft.com/office/drawing/2014/main" val="2944488628"/>
                    </a:ext>
                  </a:extLst>
                </a:gridCol>
              </a:tblGrid>
              <a:tr h="209644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Научный семинар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форма проведения заседания специалистов в области диссертационного исследования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Состав научного семинара не менее 5 чел., имеющих ученую степень,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них не менее 2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чел., имеющих ученую степень доктора наук,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являющиеся специалистами по профилю рассматриваемой диссертации,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работники ТПУ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или работники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других организаций,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Научный руководитель аспиранта.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Руководитель обеспечивающего подразделения может назначить рецензентов – специалистов в области диссертационного исследования. (Для проведения более глубокого анализа проведенного научного исследования и полученных результатов, полноты их отражения в представленных публикациях)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Председатель научного семинара – руководитель обеспечивающего подразделения.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или, он назначает иного работника структурного подразделения, что фиксируется в Протоколе заседания научного семинара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43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8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4351" y="250338"/>
            <a:ext cx="5012018" cy="823785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итоговая аттестация</a:t>
            </a:r>
            <a:endParaRPr lang="ru-RU" sz="3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533294"/>
              </p:ext>
            </p:extLst>
          </p:nvPr>
        </p:nvGraphicFramePr>
        <p:xfrm>
          <a:off x="232610" y="1997243"/>
          <a:ext cx="11959390" cy="35567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0632">
                  <a:extLst>
                    <a:ext uri="{9D8B030D-6E8A-4147-A177-3AD203B41FA5}">
                      <a16:colId xmlns:a16="http://schemas.microsoft.com/office/drawing/2014/main" val="2944488628"/>
                    </a:ext>
                  </a:extLst>
                </a:gridCol>
                <a:gridCol w="7908758">
                  <a:extLst>
                    <a:ext uri="{9D8B030D-6E8A-4147-A177-3AD203B41FA5}">
                      <a16:colId xmlns:a16="http://schemas.microsoft.com/office/drawing/2014/main" val="4268524022"/>
                    </a:ext>
                  </a:extLst>
                </a:gridCol>
              </a:tblGrid>
              <a:tr h="9966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этап. Научный семинар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Допуск к итоговой аттестации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марта – 31 марта)</a:t>
                      </a:r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Выписка из решения научного семинара отделения / НОЦ</a:t>
                      </a:r>
                      <a:r>
                        <a:rPr lang="ru-RU" sz="20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о допуске аспирантов к итоговой </a:t>
                      </a:r>
                      <a:r>
                        <a:rPr lang="ru-RU" sz="20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аттестации (отдел аспирантуры)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434796"/>
                  </a:ext>
                </a:extLst>
              </a:tr>
              <a:tr h="255089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en-US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этап. Научный семинар Представление диссертации 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 июня – 28 июня)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Протокол заседания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научного семинара 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отд./НОЦ)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по 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экз.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Список присутствующих на научном семинаре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отд./НОЦ) – по 2 экз.</a:t>
                      </a:r>
                      <a:endParaRPr lang="ru-RU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Заключение организации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отд./НОЦ) 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видетельство об окончании аспирантуры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(отдел аспирантуры)</a:t>
                      </a:r>
                      <a:endParaRPr lang="ru-RU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Справка о сданных кандидатских экзаменах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(отдел аспирантуры)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449286"/>
                  </a:ext>
                </a:extLst>
              </a:tr>
            </a:tbl>
          </a:graphicData>
        </a:graphic>
      </p:graphicFrame>
      <p:sp>
        <p:nvSpPr>
          <p:cNvPr id="4" name="Текст 3"/>
          <p:cNvSpPr txBox="1">
            <a:spLocks/>
          </p:cNvSpPr>
          <p:nvPr/>
        </p:nvSpPr>
        <p:spPr>
          <a:xfrm>
            <a:off x="818149" y="1382765"/>
            <a:ext cx="9781674" cy="518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Документы для проведения ИА от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отделения / НОЦ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610" y="5650232"/>
            <a:ext cx="11750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2000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заседания научного семинара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список присутствующих</a:t>
            </a:r>
            <a:r>
              <a:rPr lang="ru-RU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– </a:t>
            </a: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по 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 каждого аспиранта – предоставить в отдел аспирантуры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течении 3 дней после проведения, но не позднее 27 июня 2025 г.</a:t>
            </a:r>
            <a:endParaRPr lang="ru-RU" b="1" dirty="0"/>
          </a:p>
          <a:p>
            <a:pPr marL="182880" indent="-182880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Заключения </a:t>
            </a:r>
            <a:r>
              <a:rPr lang="ru-RU" dirty="0"/>
              <a:t>–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течении 10 дней после проведения, но не позднее 7 июля 2025 г.</a:t>
            </a:r>
            <a:endParaRPr lang="ru-RU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12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4351" y="190180"/>
            <a:ext cx="5012018" cy="823785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итоговая аттестация</a:t>
            </a:r>
            <a:endParaRPr lang="ru-RU" sz="3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331059"/>
              </p:ext>
            </p:extLst>
          </p:nvPr>
        </p:nvGraphicFramePr>
        <p:xfrm>
          <a:off x="216568" y="1864896"/>
          <a:ext cx="11827044" cy="4693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9130">
                  <a:extLst>
                    <a:ext uri="{9D8B030D-6E8A-4147-A177-3AD203B41FA5}">
                      <a16:colId xmlns:a16="http://schemas.microsoft.com/office/drawing/2014/main" val="2944488628"/>
                    </a:ext>
                  </a:extLst>
                </a:gridCol>
                <a:gridCol w="7507914">
                  <a:extLst>
                    <a:ext uri="{9D8B030D-6E8A-4147-A177-3AD203B41FA5}">
                      <a16:colId xmlns:a16="http://schemas.microsoft.com/office/drawing/2014/main" val="4268524022"/>
                    </a:ext>
                  </a:extLst>
                </a:gridCol>
              </a:tblGrid>
              <a:tr h="23423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этап. Научный семинар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Допуск к итоговой аттестации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марта – 31 марта)</a:t>
                      </a:r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Доклад (презентация)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Диссертация (</a:t>
                      </a:r>
                      <a:r>
                        <a:rPr lang="ru-RU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черновик)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ценка результатов научным руководителем</a:t>
                      </a:r>
                      <a:endParaRPr lang="ru-RU" sz="18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Список опубликованных</a:t>
                      </a:r>
                      <a:r>
                        <a:rPr lang="ru-RU" sz="1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трудов</a:t>
                      </a:r>
                      <a:endParaRPr lang="ru-RU" sz="18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случаях, если часть основных научных результатов не опубликована, необходима представить подтверждение, что статья принята в печать. К публикациям приравниваются патенты на изобретения, полезные модели, промышленные образцы, свидетельства о государственной регистрации программ для ЭВМ, баз данных, топологий интегральных микросхем</a:t>
                      </a:r>
                      <a:endParaRPr lang="ru-RU" sz="18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434796"/>
                  </a:ext>
                </a:extLst>
              </a:tr>
              <a:tr h="2205553">
                <a:tc>
                  <a:txBody>
                    <a:bodyPr/>
                    <a:lstStyle/>
                    <a:p>
                      <a:endParaRPr lang="ru-RU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en-US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этап. Научный семинар Представление диссертации 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(26 мая – 30 июня)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Доклад (презентация)</a:t>
                      </a:r>
                      <a:endParaRPr lang="ru-RU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eaLnBrk="1" latinLnBrk="0" hangingPunct="1"/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Диссертация</a:t>
                      </a:r>
                    </a:p>
                    <a:p>
                      <a:pPr rtl="0" eaLnBrk="1" latinLnBrk="0" hangingPunct="1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Автореферат диссертации</a:t>
                      </a:r>
                    </a:p>
                    <a:p>
                      <a:pPr rtl="0" eaLnBrk="1" latinLnBrk="0" hangingPunct="1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Заключение о возможности открытого опубликования</a:t>
                      </a:r>
                    </a:p>
                    <a:p>
                      <a:pPr rtl="0" eaLnBrk="1" latinLnBrk="0" hangingPunct="1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 экспертизы в целях экспортного контроля</a:t>
                      </a:r>
                    </a:p>
                    <a:p>
                      <a:pPr rtl="0" eaLnBrk="1" latinLnBrk="0" hangingPunct="1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Список опубликованных трудов</a:t>
                      </a:r>
                    </a:p>
                    <a:p>
                      <a:pPr rtl="0" eaLnBrk="1" latinLnBrk="0" hangingPunct="1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Отзыв научного руководителя</a:t>
                      </a:r>
                    </a:p>
                    <a:p>
                      <a:pPr rtl="0" eaLnBrk="1" latinLnBrk="0" hangingPunct="1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Отчет о проверке диссертации в системе «</a:t>
                      </a:r>
                      <a:r>
                        <a:rPr lang="ru-RU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Антиплагиат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449286"/>
                  </a:ext>
                </a:extLst>
              </a:tr>
            </a:tbl>
          </a:graphicData>
        </a:graphic>
      </p:graphicFrame>
      <p:sp>
        <p:nvSpPr>
          <p:cNvPr id="4" name="Текст 3"/>
          <p:cNvSpPr txBox="1">
            <a:spLocks/>
          </p:cNvSpPr>
          <p:nvPr/>
        </p:nvSpPr>
        <p:spPr>
          <a:xfrm>
            <a:off x="1046749" y="1346670"/>
            <a:ext cx="9781674" cy="518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Документы для проведения ИА от аспиранта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4351" y="190180"/>
            <a:ext cx="5012018" cy="823785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итоговая аттестация</a:t>
            </a:r>
            <a:endParaRPr lang="ru-RU" sz="3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26332" y="1593748"/>
            <a:ext cx="5919845" cy="6820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A2A1A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итоговой аттестации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883637"/>
              </p:ext>
            </p:extLst>
          </p:nvPr>
        </p:nvGraphicFramePr>
        <p:xfrm>
          <a:off x="316320" y="2603059"/>
          <a:ext cx="11646294" cy="3176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9900">
                  <a:extLst>
                    <a:ext uri="{9D8B030D-6E8A-4147-A177-3AD203B41FA5}">
                      <a16:colId xmlns:a16="http://schemas.microsoft.com/office/drawing/2014/main" val="1972373525"/>
                    </a:ext>
                  </a:extLst>
                </a:gridCol>
                <a:gridCol w="5510463">
                  <a:extLst>
                    <a:ext uri="{9D8B030D-6E8A-4147-A177-3AD203B41FA5}">
                      <a16:colId xmlns:a16="http://schemas.microsoft.com/office/drawing/2014/main" val="2792145988"/>
                    </a:ext>
                  </a:extLst>
                </a:gridCol>
                <a:gridCol w="1795931">
                  <a:extLst>
                    <a:ext uri="{9D8B030D-6E8A-4147-A177-3AD203B41FA5}">
                      <a16:colId xmlns:a16="http://schemas.microsoft.com/office/drawing/2014/main" val="4192933225"/>
                    </a:ext>
                  </a:extLst>
                </a:gridCol>
              </a:tblGrid>
              <a:tr h="7994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Рекомендовать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диссертацию к защите</a:t>
                      </a:r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положительное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заключение = заключение для ДС </a:t>
                      </a:r>
                    </a:p>
                    <a:p>
                      <a:pPr algn="ctr"/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приказ о сопровождении на 1 год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Выпуск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516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Рекомендовать</a:t>
                      </a:r>
                      <a:r>
                        <a:rPr lang="ru-RU" sz="18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диссертацию к </a:t>
                      </a:r>
                      <a:r>
                        <a:rPr lang="ru-RU" sz="18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защите с учетом замечаний </a:t>
                      </a:r>
                    </a:p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затрагивающие существа диссертации, а касающиеся лишь композиционных, редакционно-стилистических моментов</a:t>
                      </a:r>
                      <a:r>
                        <a:rPr lang="ru-RU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положительное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заключение с замечаниями 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 приказ о сопровождении на 1 год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Выпуск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503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Рекомендовать доработать диссертацию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выдачи заключения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Отсев (отчисление)</a:t>
                      </a:r>
                      <a:endParaRPr lang="ru-RU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79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0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02" y="0"/>
            <a:ext cx="9879290" cy="1402950"/>
          </a:xfrm>
        </p:spPr>
        <p:txBody>
          <a:bodyPr>
            <a:normAutofit/>
          </a:bodyPr>
          <a:lstStyle/>
          <a:p>
            <a:pPr algn="ctr"/>
            <a:r>
              <a:rPr lang="ru-RU" sz="2400" cap="none" dirty="0">
                <a:solidFill>
                  <a:srgbClr val="76B729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Сопровождение лиц, успешно прошедших итоговую аттестацию при представлении диссертации к защите </a:t>
            </a:r>
            <a:r>
              <a:rPr lang="ru-RU" sz="2400" cap="none" dirty="0" smtClean="0">
                <a:solidFill>
                  <a:srgbClr val="76B729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400" cap="none" dirty="0" smtClean="0">
                <a:solidFill>
                  <a:srgbClr val="76B729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b="0" cap="none" dirty="0" smtClean="0">
                <a:solidFill>
                  <a:srgbClr val="76B729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ru-RU" sz="2400" b="0" cap="none" dirty="0">
                <a:solidFill>
                  <a:srgbClr val="76B729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более 1 года после окончания аспирантуры</a:t>
            </a:r>
            <a:r>
              <a:rPr lang="ru-RU" sz="2400" b="0" cap="none" dirty="0" smtClean="0">
                <a:solidFill>
                  <a:srgbClr val="76B729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452487" y="4251489"/>
            <a:ext cx="5967166" cy="3134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751866"/>
              </p:ext>
            </p:extLst>
          </p:nvPr>
        </p:nvGraphicFramePr>
        <p:xfrm>
          <a:off x="226241" y="1498008"/>
          <a:ext cx="11821215" cy="5085672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5044132">
                  <a:extLst>
                    <a:ext uri="{9D8B030D-6E8A-4147-A177-3AD203B41FA5}">
                      <a16:colId xmlns:a16="http://schemas.microsoft.com/office/drawing/2014/main" val="1203791624"/>
                    </a:ext>
                  </a:extLst>
                </a:gridCol>
                <a:gridCol w="6777083">
                  <a:extLst>
                    <a:ext uri="{9D8B030D-6E8A-4147-A177-3AD203B41FA5}">
                      <a16:colId xmlns:a16="http://schemas.microsoft.com/office/drawing/2014/main" val="3275562470"/>
                    </a:ext>
                  </a:extLst>
                </a:gridCol>
              </a:tblGrid>
              <a:tr h="364360"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Внесены</a:t>
                      </a:r>
                      <a:r>
                        <a:rPr lang="ru-RU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</a:t>
                      </a:r>
                      <a:r>
                        <a:rPr lang="ru-RU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зменения в ЛНА </a:t>
                      </a:r>
                      <a:endParaRPr lang="ru-RU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897841"/>
                  </a:ext>
                </a:extLst>
              </a:tr>
              <a:tr h="910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Работа с научным руководителем 25 часов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Положение о расчете штатного расписания профессорско-преподавательского состава и иного персонала, привлекаемого к педагогической деятельности в учебных структурных подразделениях, формировании объема учебной нагрузки и иных видов работ преподавателей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970840"/>
                  </a:ext>
                </a:extLst>
              </a:tr>
              <a:tr h="885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Доступ к библиотечным фондам и библиотечно-справочным системам, к ИОС и УММ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«Правила пользования НТБ ТПУ»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765729"/>
                  </a:ext>
                </a:extLst>
              </a:tr>
              <a:tr h="1457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Доступ к инфраструктуре для завершения диссертации и представления в диссертационный совет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Вводится новый статус личности для возможности:</a:t>
                      </a:r>
                    </a:p>
                    <a:p>
                      <a:pPr lvl="0"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продления пропуска в корпуса ТПУ;</a:t>
                      </a:r>
                    </a:p>
                    <a:p>
                      <a:pPr lvl="0"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пользоваться личным кабинетом, в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сервисом «Проверка на плагиат»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2329335"/>
                  </a:ext>
                </a:extLst>
              </a:tr>
              <a:tr h="885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Возможность проживания в общежитии на период сопровождения (при наличии мест)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kern="1200" cap="non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«Положение о студенческом общежитии ТПУ»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1211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4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ПУ2022">
      <a:dk1>
        <a:sysClr val="windowText" lastClr="000000"/>
      </a:dk1>
      <a:lt1>
        <a:sysClr val="window" lastClr="FFFFFF"/>
      </a:lt1>
      <a:dk2>
        <a:srgbClr val="6C6D6C"/>
      </a:dk2>
      <a:lt2>
        <a:srgbClr val="E7E6E6"/>
      </a:lt2>
      <a:accent1>
        <a:srgbClr val="6B6C6B"/>
      </a:accent1>
      <a:accent2>
        <a:srgbClr val="28BE46"/>
      </a:accent2>
      <a:accent3>
        <a:srgbClr val="FF4460"/>
      </a:accent3>
      <a:accent4>
        <a:srgbClr val="FFB600"/>
      </a:accent4>
      <a:accent5>
        <a:srgbClr val="6573FF"/>
      </a:accent5>
      <a:accent6>
        <a:srgbClr val="76B729"/>
      </a:accent6>
      <a:hlink>
        <a:srgbClr val="00B0F0"/>
      </a:hlink>
      <a:folHlink>
        <a:srgbClr val="0082B0"/>
      </a:folHlink>
    </a:clrScheme>
    <a:fontScheme name="ТПУ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ПУ Бумага 2022" id="{55A60C95-F522-4BAC-9770-FCA24AF08DF3}" vid="{57619226-B091-43B9-B026-5A27E7D46D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ШАБЛОН_ТПУ_бумага_2022</Template>
  <TotalTime>9173</TotalTime>
  <Words>794</Words>
  <Application>Microsoft Office PowerPoint</Application>
  <PresentationFormat>Широкоэкранный</PresentationFormat>
  <Paragraphs>98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Verdana</vt:lpstr>
      <vt:lpstr>Wingdings</vt:lpstr>
      <vt:lpstr>Тема Office</vt:lpstr>
      <vt:lpstr>ПОРЯДоК ПРОВЕДЕНИЯ  итоговой аттестации аспирантов</vt:lpstr>
      <vt:lpstr>итоговая аттестация аспирантов</vt:lpstr>
      <vt:lpstr>итоговая аттестация аспирантов</vt:lpstr>
      <vt:lpstr>итоговая аттестация</vt:lpstr>
      <vt:lpstr>итоговая аттестация</vt:lpstr>
      <vt:lpstr>итоговая аттестация</vt:lpstr>
      <vt:lpstr>итоговая аттестация</vt:lpstr>
      <vt:lpstr>Сопровождение лиц, успешно прошедших итоговую аттестацию при представлении диссертации к защите  (не более 1 года после окончания аспирантуры):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Сычевская Ольга Витальевна</dc:creator>
  <cp:lastModifiedBy>Барская Анна Валерьевна</cp:lastModifiedBy>
  <cp:revision>110</cp:revision>
  <cp:lastPrinted>2021-08-02T01:21:27Z</cp:lastPrinted>
  <dcterms:created xsi:type="dcterms:W3CDTF">2022-09-15T08:49:06Z</dcterms:created>
  <dcterms:modified xsi:type="dcterms:W3CDTF">2025-02-19T07:37:58Z</dcterms:modified>
</cp:coreProperties>
</file>